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1"/>
  </p:handoutMasterIdLst>
  <p:sldIdLst>
    <p:sldId id="256" r:id="rId2"/>
    <p:sldId id="264" r:id="rId3"/>
    <p:sldId id="263" r:id="rId4"/>
    <p:sldId id="257" r:id="rId5"/>
    <p:sldId id="265" r:id="rId6"/>
    <p:sldId id="260" r:id="rId7"/>
    <p:sldId id="269" r:id="rId8"/>
    <p:sldId id="268" r:id="rId9"/>
    <p:sldId id="266" r:id="rId10"/>
  </p:sldIdLst>
  <p:sldSz cx="9144000" cy="6858000" type="screen4x3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7F3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1"/>
  </p:normalViewPr>
  <p:slideViewPr>
    <p:cSldViewPr snapToGrid="0" snapToObjects="1">
      <p:cViewPr varScale="1">
        <p:scale>
          <a:sx n="91" d="100"/>
          <a:sy n="91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69E77C-C15A-A04E-91EA-1D1833E2290C}" type="doc">
      <dgm:prSet loTypeId="urn:microsoft.com/office/officeart/2005/8/layout/StepDown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8D8DC7-A4E7-114D-B330-97827A9A415C}">
      <dgm:prSet phldrT="[Text]"/>
      <dgm:spPr>
        <a:solidFill>
          <a:srgbClr val="F7F337"/>
        </a:solidFill>
      </dgm:spPr>
      <dgm:t>
        <a:bodyPr/>
        <a:lstStyle/>
        <a:p>
          <a:r>
            <a:rPr lang="en-US" dirty="0" smtClean="0">
              <a:solidFill>
                <a:schemeClr val="tx2">
                  <a:lumMod val="75000"/>
                </a:schemeClr>
              </a:solidFill>
            </a:rPr>
            <a:t>92.77% Good Academic Standing</a:t>
          </a:r>
          <a:endParaRPr lang="en-US" dirty="0">
            <a:solidFill>
              <a:schemeClr val="tx2">
                <a:lumMod val="75000"/>
              </a:schemeClr>
            </a:solidFill>
          </a:endParaRPr>
        </a:p>
      </dgm:t>
    </dgm:pt>
    <dgm:pt modelId="{9F3BD88F-6A0B-1448-BA55-7577DA243736}" type="parTrans" cxnId="{CE0D319B-2063-2A4C-84C8-59FC66DF6BDA}">
      <dgm:prSet/>
      <dgm:spPr/>
      <dgm:t>
        <a:bodyPr/>
        <a:lstStyle/>
        <a:p>
          <a:endParaRPr lang="en-US"/>
        </a:p>
      </dgm:t>
    </dgm:pt>
    <dgm:pt modelId="{A230C339-0CF2-C747-9EDC-B2C99A35641E}" type="sibTrans" cxnId="{CE0D319B-2063-2A4C-84C8-59FC66DF6BDA}">
      <dgm:prSet/>
      <dgm:spPr/>
      <dgm:t>
        <a:bodyPr/>
        <a:lstStyle/>
        <a:p>
          <a:endParaRPr lang="en-US"/>
        </a:p>
      </dgm:t>
    </dgm:pt>
    <dgm:pt modelId="{318F055C-5C39-1C43-A785-063177D5F517}">
      <dgm:prSet phldrT="[Text]"/>
      <dgm:spPr>
        <a:solidFill>
          <a:srgbClr val="F7F337"/>
        </a:solidFill>
      </dgm:spPr>
      <dgm:t>
        <a:bodyPr/>
        <a:lstStyle/>
        <a:p>
          <a:r>
            <a:rPr lang="en-US" dirty="0" smtClean="0">
              <a:solidFill>
                <a:schemeClr val="tx2">
                  <a:lumMod val="75000"/>
                </a:schemeClr>
              </a:solidFill>
            </a:rPr>
            <a:t>7.23% Academic </a:t>
          </a:r>
        </a:p>
        <a:p>
          <a:r>
            <a:rPr lang="en-US" dirty="0" smtClean="0">
              <a:solidFill>
                <a:schemeClr val="tx2">
                  <a:lumMod val="75000"/>
                </a:schemeClr>
              </a:solidFill>
            </a:rPr>
            <a:t>At-Risk</a:t>
          </a:r>
          <a:endParaRPr lang="en-US" dirty="0">
            <a:solidFill>
              <a:schemeClr val="tx2">
                <a:lumMod val="75000"/>
              </a:schemeClr>
            </a:solidFill>
          </a:endParaRPr>
        </a:p>
      </dgm:t>
    </dgm:pt>
    <dgm:pt modelId="{3DB1BE22-A9E7-AD49-9F05-CDD8EA3104F1}" type="parTrans" cxnId="{499D1752-3269-6342-A13A-E5C4DC0B712E}">
      <dgm:prSet/>
      <dgm:spPr/>
      <dgm:t>
        <a:bodyPr/>
        <a:lstStyle/>
        <a:p>
          <a:endParaRPr lang="en-US"/>
        </a:p>
      </dgm:t>
    </dgm:pt>
    <dgm:pt modelId="{277E95F8-731A-7149-942D-92A3128C5BE4}" type="sibTrans" cxnId="{499D1752-3269-6342-A13A-E5C4DC0B712E}">
      <dgm:prSet/>
      <dgm:spPr/>
      <dgm:t>
        <a:bodyPr/>
        <a:lstStyle/>
        <a:p>
          <a:endParaRPr lang="en-US"/>
        </a:p>
      </dgm:t>
    </dgm:pt>
    <dgm:pt modelId="{CC2B0CAF-1805-6E47-9672-D483135D2C1C}">
      <dgm:prSet phldrT="[Text]" custT="1"/>
      <dgm:spPr/>
      <dgm:t>
        <a:bodyPr/>
        <a:lstStyle/>
        <a:p>
          <a:pPr algn="l"/>
          <a:r>
            <a:rPr lang="en-US" sz="2000" dirty="0" smtClean="0"/>
            <a:t>6 students </a:t>
          </a:r>
          <a:r>
            <a:rPr lang="en-US" sz="2000" b="1" dirty="0" smtClean="0"/>
            <a:t>SPARC’D</a:t>
          </a:r>
          <a:endParaRPr lang="en-US" sz="2000" b="1" dirty="0"/>
        </a:p>
      </dgm:t>
    </dgm:pt>
    <dgm:pt modelId="{7AC2E8DC-F222-DB46-AC15-4B14822A9E39}" type="parTrans" cxnId="{E118C46A-4497-0B4B-9973-12BEBCE44775}">
      <dgm:prSet/>
      <dgm:spPr/>
      <dgm:t>
        <a:bodyPr/>
        <a:lstStyle/>
        <a:p>
          <a:endParaRPr lang="en-US"/>
        </a:p>
      </dgm:t>
    </dgm:pt>
    <dgm:pt modelId="{0AE449A4-9B50-4A43-A3FC-864BCFBE4525}" type="sibTrans" cxnId="{E118C46A-4497-0B4B-9973-12BEBCE44775}">
      <dgm:prSet/>
      <dgm:spPr/>
      <dgm:t>
        <a:bodyPr/>
        <a:lstStyle/>
        <a:p>
          <a:endParaRPr lang="en-US"/>
        </a:p>
      </dgm:t>
    </dgm:pt>
    <dgm:pt modelId="{ACBC3FE5-F89B-5E4C-A7FD-3CC75B5770A4}">
      <dgm:prSet phldrT="[Text]" custT="1"/>
      <dgm:spPr>
        <a:solidFill>
          <a:srgbClr val="F7F337"/>
        </a:solidFill>
      </dgm:spPr>
      <dgm:t>
        <a:bodyPr/>
        <a:lstStyle/>
        <a:p>
          <a:r>
            <a:rPr lang="en-US" sz="1500" dirty="0" smtClean="0">
              <a:solidFill>
                <a:schemeClr val="tx2">
                  <a:lumMod val="75000"/>
                </a:schemeClr>
              </a:solidFill>
            </a:rPr>
            <a:t>83% or </a:t>
          </a:r>
        </a:p>
        <a:p>
          <a:r>
            <a:rPr lang="en-US" sz="1500" dirty="0" smtClean="0">
              <a:solidFill>
                <a:schemeClr val="tx2">
                  <a:lumMod val="75000"/>
                </a:schemeClr>
              </a:solidFill>
            </a:rPr>
            <a:t>5 Out Of 6 SPARC’D </a:t>
          </a:r>
          <a:r>
            <a:rPr lang="en-US" sz="2400" b="1" dirty="0" smtClean="0">
              <a:solidFill>
                <a:srgbClr val="008000"/>
              </a:solidFill>
            </a:rPr>
            <a:t>Improved</a:t>
          </a:r>
          <a:endParaRPr lang="en-US" sz="2400" b="1" dirty="0">
            <a:solidFill>
              <a:srgbClr val="008000"/>
            </a:solidFill>
          </a:endParaRPr>
        </a:p>
      </dgm:t>
    </dgm:pt>
    <dgm:pt modelId="{63214E14-53DD-5B40-A69F-8F02BE935D85}" type="parTrans" cxnId="{FD589463-B8AC-254F-AF14-6EDFA2E208F5}">
      <dgm:prSet/>
      <dgm:spPr/>
      <dgm:t>
        <a:bodyPr/>
        <a:lstStyle/>
        <a:p>
          <a:endParaRPr lang="en-US"/>
        </a:p>
      </dgm:t>
    </dgm:pt>
    <dgm:pt modelId="{BFE024CF-9426-7E44-BA0E-61DF34867414}" type="sibTrans" cxnId="{FD589463-B8AC-254F-AF14-6EDFA2E208F5}">
      <dgm:prSet/>
      <dgm:spPr/>
      <dgm:t>
        <a:bodyPr/>
        <a:lstStyle/>
        <a:p>
          <a:endParaRPr lang="en-US"/>
        </a:p>
      </dgm:t>
    </dgm:pt>
    <dgm:pt modelId="{8B468413-B74B-BC4A-BEF6-B6C3DEB35FB7}">
      <dgm:prSet phldrT="[Text]" custT="1"/>
      <dgm:spPr/>
      <dgm:t>
        <a:bodyPr/>
        <a:lstStyle/>
        <a:p>
          <a:pPr algn="l"/>
          <a:r>
            <a:rPr lang="en-US" sz="2000" dirty="0" smtClean="0"/>
            <a:t>77students </a:t>
          </a:r>
          <a:r>
            <a:rPr lang="en-US" sz="2000" b="1" dirty="0" smtClean="0"/>
            <a:t>NOT SPARC’D</a:t>
          </a:r>
          <a:endParaRPr lang="en-US" sz="2000" b="1" dirty="0"/>
        </a:p>
      </dgm:t>
    </dgm:pt>
    <dgm:pt modelId="{15261A3E-E966-024A-BCAE-A9519108B91C}" type="sibTrans" cxnId="{72D8C4BC-9958-F842-9166-3A11137FE5A9}">
      <dgm:prSet/>
      <dgm:spPr/>
      <dgm:t>
        <a:bodyPr/>
        <a:lstStyle/>
        <a:p>
          <a:endParaRPr lang="en-US"/>
        </a:p>
      </dgm:t>
    </dgm:pt>
    <dgm:pt modelId="{72F88C94-9E4A-E04A-8427-E22DDB4C844C}" type="parTrans" cxnId="{72D8C4BC-9958-F842-9166-3A11137FE5A9}">
      <dgm:prSet/>
      <dgm:spPr/>
      <dgm:t>
        <a:bodyPr/>
        <a:lstStyle/>
        <a:p>
          <a:endParaRPr lang="en-US"/>
        </a:p>
      </dgm:t>
    </dgm:pt>
    <dgm:pt modelId="{C0EA02CF-B7C9-4C0D-B8BF-59F44F572D02}">
      <dgm:prSet phldrT="[Text]" custT="1"/>
      <dgm:spPr/>
      <dgm:t>
        <a:bodyPr/>
        <a:lstStyle/>
        <a:p>
          <a:pPr algn="l"/>
          <a:endParaRPr lang="en-US" sz="2000" dirty="0"/>
        </a:p>
      </dgm:t>
    </dgm:pt>
    <dgm:pt modelId="{7BCE6120-6B28-41C0-A45B-7E1865B65237}" type="sibTrans" cxnId="{87B79445-5B15-4AFE-BFED-CB6746F786C1}">
      <dgm:prSet/>
      <dgm:spPr/>
      <dgm:t>
        <a:bodyPr/>
        <a:lstStyle/>
        <a:p>
          <a:endParaRPr lang="en-US"/>
        </a:p>
      </dgm:t>
    </dgm:pt>
    <dgm:pt modelId="{55DEE5FE-94DF-4F85-99DA-C3EDABC1E946}" type="parTrans" cxnId="{87B79445-5B15-4AFE-BFED-CB6746F786C1}">
      <dgm:prSet/>
      <dgm:spPr/>
      <dgm:t>
        <a:bodyPr/>
        <a:lstStyle/>
        <a:p>
          <a:endParaRPr lang="en-US"/>
        </a:p>
      </dgm:t>
    </dgm:pt>
    <dgm:pt modelId="{FE068741-F2CD-4128-B257-8FCF45C1CD3B}">
      <dgm:prSet phldrT="[Text]" custT="1"/>
      <dgm:spPr>
        <a:solidFill>
          <a:srgbClr val="F7F337"/>
        </a:solidFill>
      </dgm:spPr>
      <dgm:t>
        <a:bodyPr/>
        <a:lstStyle/>
        <a:p>
          <a:r>
            <a:rPr lang="en-US" sz="1500" dirty="0" smtClean="0">
              <a:solidFill>
                <a:schemeClr val="tx2">
                  <a:lumMod val="75000"/>
                </a:schemeClr>
              </a:solidFill>
            </a:rPr>
            <a:t>17% or 1 SPARC’D Student </a:t>
          </a:r>
          <a:r>
            <a:rPr lang="en-US" sz="2000" b="1" dirty="0" smtClean="0">
              <a:solidFill>
                <a:srgbClr val="FF0000"/>
              </a:solidFill>
            </a:rPr>
            <a:t>Dismissed</a:t>
          </a:r>
          <a:endParaRPr lang="en-US" sz="2000" b="1" dirty="0">
            <a:solidFill>
              <a:srgbClr val="FF0000"/>
            </a:solidFill>
          </a:endParaRPr>
        </a:p>
      </dgm:t>
    </dgm:pt>
    <dgm:pt modelId="{C98B532F-96A7-489C-9E3E-A65CEB667311}" type="parTrans" cxnId="{5AF1B909-27BC-4CB2-9956-EFB02D2BAEAF}">
      <dgm:prSet/>
      <dgm:spPr/>
      <dgm:t>
        <a:bodyPr/>
        <a:lstStyle/>
        <a:p>
          <a:endParaRPr lang="en-US"/>
        </a:p>
      </dgm:t>
    </dgm:pt>
    <dgm:pt modelId="{74C7DFF9-4514-489B-96A1-158041384EEC}" type="sibTrans" cxnId="{5AF1B909-27BC-4CB2-9956-EFB02D2BAEAF}">
      <dgm:prSet/>
      <dgm:spPr/>
      <dgm:t>
        <a:bodyPr/>
        <a:lstStyle/>
        <a:p>
          <a:endParaRPr lang="en-US"/>
        </a:p>
      </dgm:t>
    </dgm:pt>
    <dgm:pt modelId="{B0A1398F-825E-F343-AAC0-132A0458896B}" type="pres">
      <dgm:prSet presAssocID="{3369E77C-C15A-A04E-91EA-1D1833E2290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B224A1B-6823-D14B-94DA-B74C6FD5613F}" type="pres">
      <dgm:prSet presAssocID="{478D8DC7-A4E7-114D-B330-97827A9A415C}" presName="composite" presStyleCnt="0"/>
      <dgm:spPr/>
    </dgm:pt>
    <dgm:pt modelId="{27428C87-45AA-704A-ADAD-3A0E65D44F06}" type="pres">
      <dgm:prSet presAssocID="{478D8DC7-A4E7-114D-B330-97827A9A415C}" presName="bentUpArrow1" presStyleLbl="alignImgPlace1" presStyleIdx="0" presStyleCnt="3" custScaleX="68330" custScaleY="79023" custLinFactNeighborX="44518" custLinFactNeighborY="-13213"/>
      <dgm:spPr/>
    </dgm:pt>
    <dgm:pt modelId="{46BD43E4-3850-8140-9F87-E19DC412C366}" type="pres">
      <dgm:prSet presAssocID="{478D8DC7-A4E7-114D-B330-97827A9A415C}" presName="ParentText" presStyleLbl="node1" presStyleIdx="0" presStyleCnt="4" custScaleX="82359" custScaleY="80246" custLinFactNeighborX="10773" custLinFactNeighborY="65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A182F-96D9-9E4A-A74F-DE4FC36B72F6}" type="pres">
      <dgm:prSet presAssocID="{478D8DC7-A4E7-114D-B330-97827A9A415C}" presName="ChildText" presStyleLbl="revTx" presStyleIdx="0" presStyleCnt="3" custScaleX="239685" custScaleY="61198" custLinFactNeighborX="78116" custLinFactNeighborY="102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48BEE2-B524-9D48-8B88-282F17A632DF}" type="pres">
      <dgm:prSet presAssocID="{A230C339-0CF2-C747-9EDC-B2C99A35641E}" presName="sibTrans" presStyleCnt="0"/>
      <dgm:spPr/>
    </dgm:pt>
    <dgm:pt modelId="{2E0B1EE6-B108-844B-A485-993A6BE197DD}" type="pres">
      <dgm:prSet presAssocID="{318F055C-5C39-1C43-A785-063177D5F517}" presName="composite" presStyleCnt="0"/>
      <dgm:spPr/>
    </dgm:pt>
    <dgm:pt modelId="{DEA73D44-DBA0-6942-A44B-BEEC9CCE1651}" type="pres">
      <dgm:prSet presAssocID="{318F055C-5C39-1C43-A785-063177D5F517}" presName="bentUpArrow1" presStyleLbl="alignImgPlace1" presStyleIdx="1" presStyleCnt="3" custScaleX="86450" custScaleY="76432" custLinFactNeighborX="10394" custLinFactNeighborY="-38424"/>
      <dgm:spPr/>
      <dgm:t>
        <a:bodyPr/>
        <a:lstStyle/>
        <a:p>
          <a:endParaRPr lang="en-US"/>
        </a:p>
      </dgm:t>
    </dgm:pt>
    <dgm:pt modelId="{1251014B-8A13-2849-9F1C-9B24BBA85E5F}" type="pres">
      <dgm:prSet presAssocID="{318F055C-5C39-1C43-A785-063177D5F517}" presName="ParentText" presStyleLbl="node1" presStyleIdx="1" presStyleCnt="4" custScaleX="76789" custScaleY="75094" custLinFactNeighborX="-10749" custLinFactNeighborY="-1084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7B1A2F-6176-D343-8A57-69598CAC1309}" type="pres">
      <dgm:prSet presAssocID="{318F055C-5C39-1C43-A785-063177D5F517}" presName="ChildText" presStyleLbl="revTx" presStyleIdx="1" presStyleCnt="3" custScaleX="171748" custScaleY="57939" custLinFactNeighborX="8239" custLinFactNeighborY="-1908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4FC432-7C9E-E847-A0BC-EA8B4F20C506}" type="pres">
      <dgm:prSet presAssocID="{277E95F8-731A-7149-942D-92A3128C5BE4}" presName="sibTrans" presStyleCnt="0"/>
      <dgm:spPr/>
    </dgm:pt>
    <dgm:pt modelId="{0A4E7B0E-D68B-BD48-900F-A0529D74CFEE}" type="pres">
      <dgm:prSet presAssocID="{ACBC3FE5-F89B-5E4C-A7FD-3CC75B5770A4}" presName="composite" presStyleCnt="0"/>
      <dgm:spPr/>
    </dgm:pt>
    <dgm:pt modelId="{8EE3B642-E2AD-4FC2-A13D-312D52FFA9BB}" type="pres">
      <dgm:prSet presAssocID="{ACBC3FE5-F89B-5E4C-A7FD-3CC75B5770A4}" presName="bentUpArrow1" presStyleLbl="alignImgPlace1" presStyleIdx="2" presStyleCnt="3" custScaleX="79950" custScaleY="71398" custLinFactNeighborX="860" custLinFactNeighborY="-56213"/>
      <dgm:spPr/>
    </dgm:pt>
    <dgm:pt modelId="{B05100B7-19C7-4A4C-853A-A3BCACF6705E}" type="pres">
      <dgm:prSet presAssocID="{ACBC3FE5-F89B-5E4C-A7FD-3CC75B5770A4}" presName="ParentText" presStyleLbl="node1" presStyleIdx="2" presStyleCnt="4" custScaleX="79773" custScaleY="88261" custLinFactNeighborX="-30073" custLinFactNeighborY="-3156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9202D9-7595-46A6-AE27-AC869341EA03}" type="pres">
      <dgm:prSet presAssocID="{ACBC3FE5-F89B-5E4C-A7FD-3CC75B5770A4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C008B5-F3EE-48D3-B17A-E8A7FBBCB9F7}" type="pres">
      <dgm:prSet presAssocID="{BFE024CF-9426-7E44-BA0E-61DF34867414}" presName="sibTrans" presStyleCnt="0"/>
      <dgm:spPr/>
    </dgm:pt>
    <dgm:pt modelId="{7D9561B5-BB43-403D-A8FE-D0D8D998A051}" type="pres">
      <dgm:prSet presAssocID="{FE068741-F2CD-4128-B257-8FCF45C1CD3B}" presName="composite" presStyleCnt="0"/>
      <dgm:spPr/>
    </dgm:pt>
    <dgm:pt modelId="{6505A116-6A28-462A-99C3-BE48FCC24674}" type="pres">
      <dgm:prSet presAssocID="{FE068741-F2CD-4128-B257-8FCF45C1CD3B}" presName="ParentText" presStyleLbl="node1" presStyleIdx="3" presStyleCnt="4" custScaleX="75201" custScaleY="75016" custLinFactNeighborX="-36984" custLinFactNeighborY="-2380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2D8C4BC-9958-F842-9166-3A11137FE5A9}" srcId="{478D8DC7-A4E7-114D-B330-97827A9A415C}" destId="{8B468413-B74B-BC4A-BEF6-B6C3DEB35FB7}" srcOrd="0" destOrd="0" parTransId="{72F88C94-9E4A-E04A-8427-E22DDB4C844C}" sibTransId="{15261A3E-E966-024A-BCAE-A9519108B91C}"/>
    <dgm:cxn modelId="{199820B3-8ABC-4215-80DF-1F3BCD4D295E}" type="presOf" srcId="{FE068741-F2CD-4128-B257-8FCF45C1CD3B}" destId="{6505A116-6A28-462A-99C3-BE48FCC24674}" srcOrd="0" destOrd="0" presId="urn:microsoft.com/office/officeart/2005/8/layout/StepDownProcess"/>
    <dgm:cxn modelId="{FCDE48F8-017C-4124-9FD2-C8B9C65B123A}" type="presOf" srcId="{C0EA02CF-B7C9-4C0D-B8BF-59F44F572D02}" destId="{EAEA182F-96D9-9E4A-A74F-DE4FC36B72F6}" srcOrd="0" destOrd="1" presId="urn:microsoft.com/office/officeart/2005/8/layout/StepDownProcess"/>
    <dgm:cxn modelId="{CE0D319B-2063-2A4C-84C8-59FC66DF6BDA}" srcId="{3369E77C-C15A-A04E-91EA-1D1833E2290C}" destId="{478D8DC7-A4E7-114D-B330-97827A9A415C}" srcOrd="0" destOrd="0" parTransId="{9F3BD88F-6A0B-1448-BA55-7577DA243736}" sibTransId="{A230C339-0CF2-C747-9EDC-B2C99A35641E}"/>
    <dgm:cxn modelId="{5AF1B909-27BC-4CB2-9956-EFB02D2BAEAF}" srcId="{3369E77C-C15A-A04E-91EA-1D1833E2290C}" destId="{FE068741-F2CD-4128-B257-8FCF45C1CD3B}" srcOrd="3" destOrd="0" parTransId="{C98B532F-96A7-489C-9E3E-A65CEB667311}" sibTransId="{74C7DFF9-4514-489B-96A1-158041384EEC}"/>
    <dgm:cxn modelId="{DECA504A-41E7-FC44-A9FD-20A204B85C56}" type="presOf" srcId="{318F055C-5C39-1C43-A785-063177D5F517}" destId="{1251014B-8A13-2849-9F1C-9B24BBA85E5F}" srcOrd="0" destOrd="0" presId="urn:microsoft.com/office/officeart/2005/8/layout/StepDownProcess"/>
    <dgm:cxn modelId="{FD589463-B8AC-254F-AF14-6EDFA2E208F5}" srcId="{3369E77C-C15A-A04E-91EA-1D1833E2290C}" destId="{ACBC3FE5-F89B-5E4C-A7FD-3CC75B5770A4}" srcOrd="2" destOrd="0" parTransId="{63214E14-53DD-5B40-A69F-8F02BE935D85}" sibTransId="{BFE024CF-9426-7E44-BA0E-61DF34867414}"/>
    <dgm:cxn modelId="{00DF7BC3-A27F-F842-958C-B7487E00FCE1}" type="presOf" srcId="{ACBC3FE5-F89B-5E4C-A7FD-3CC75B5770A4}" destId="{B05100B7-19C7-4A4C-853A-A3BCACF6705E}" srcOrd="0" destOrd="0" presId="urn:microsoft.com/office/officeart/2005/8/layout/StepDownProcess"/>
    <dgm:cxn modelId="{87B79445-5B15-4AFE-BFED-CB6746F786C1}" srcId="{478D8DC7-A4E7-114D-B330-97827A9A415C}" destId="{C0EA02CF-B7C9-4C0D-B8BF-59F44F572D02}" srcOrd="1" destOrd="0" parTransId="{55DEE5FE-94DF-4F85-99DA-C3EDABC1E946}" sibTransId="{7BCE6120-6B28-41C0-A45B-7E1865B65237}"/>
    <dgm:cxn modelId="{00E68742-CA55-A348-B77C-1D65EBDAB0EA}" type="presOf" srcId="{CC2B0CAF-1805-6E47-9672-D483135D2C1C}" destId="{DE7B1A2F-6176-D343-8A57-69598CAC1309}" srcOrd="0" destOrd="0" presId="urn:microsoft.com/office/officeart/2005/8/layout/StepDownProcess"/>
    <dgm:cxn modelId="{E118C46A-4497-0B4B-9973-12BEBCE44775}" srcId="{318F055C-5C39-1C43-A785-063177D5F517}" destId="{CC2B0CAF-1805-6E47-9672-D483135D2C1C}" srcOrd="0" destOrd="0" parTransId="{7AC2E8DC-F222-DB46-AC15-4B14822A9E39}" sibTransId="{0AE449A4-9B50-4A43-A3FC-864BCFBE4525}"/>
    <dgm:cxn modelId="{28FDF6DA-33EE-3E48-BA7E-E18F5C0DFE72}" type="presOf" srcId="{3369E77C-C15A-A04E-91EA-1D1833E2290C}" destId="{B0A1398F-825E-F343-AAC0-132A0458896B}" srcOrd="0" destOrd="0" presId="urn:microsoft.com/office/officeart/2005/8/layout/StepDownProcess"/>
    <dgm:cxn modelId="{055B09C7-593E-3C47-9EFA-700582B2FA0E}" type="presOf" srcId="{478D8DC7-A4E7-114D-B330-97827A9A415C}" destId="{46BD43E4-3850-8140-9F87-E19DC412C366}" srcOrd="0" destOrd="0" presId="urn:microsoft.com/office/officeart/2005/8/layout/StepDownProcess"/>
    <dgm:cxn modelId="{B2B9A5E6-D26F-9B49-80CA-0EFC682D11CD}" type="presOf" srcId="{8B468413-B74B-BC4A-BEF6-B6C3DEB35FB7}" destId="{EAEA182F-96D9-9E4A-A74F-DE4FC36B72F6}" srcOrd="0" destOrd="0" presId="urn:microsoft.com/office/officeart/2005/8/layout/StepDownProcess"/>
    <dgm:cxn modelId="{499D1752-3269-6342-A13A-E5C4DC0B712E}" srcId="{3369E77C-C15A-A04E-91EA-1D1833E2290C}" destId="{318F055C-5C39-1C43-A785-063177D5F517}" srcOrd="1" destOrd="0" parTransId="{3DB1BE22-A9E7-AD49-9F05-CDD8EA3104F1}" sibTransId="{277E95F8-731A-7149-942D-92A3128C5BE4}"/>
    <dgm:cxn modelId="{8F752EFA-EED8-0142-9B1E-13B136234AB9}" type="presParOf" srcId="{B0A1398F-825E-F343-AAC0-132A0458896B}" destId="{2B224A1B-6823-D14B-94DA-B74C6FD5613F}" srcOrd="0" destOrd="0" presId="urn:microsoft.com/office/officeart/2005/8/layout/StepDownProcess"/>
    <dgm:cxn modelId="{7D88594F-DEA4-0042-A5FF-CDFB6A4FF7CA}" type="presParOf" srcId="{2B224A1B-6823-D14B-94DA-B74C6FD5613F}" destId="{27428C87-45AA-704A-ADAD-3A0E65D44F06}" srcOrd="0" destOrd="0" presId="urn:microsoft.com/office/officeart/2005/8/layout/StepDownProcess"/>
    <dgm:cxn modelId="{24E32417-02E0-BE4D-A0ED-B57AA967A9D1}" type="presParOf" srcId="{2B224A1B-6823-D14B-94DA-B74C6FD5613F}" destId="{46BD43E4-3850-8140-9F87-E19DC412C366}" srcOrd="1" destOrd="0" presId="urn:microsoft.com/office/officeart/2005/8/layout/StepDownProcess"/>
    <dgm:cxn modelId="{41811DA8-D840-C44D-9356-9849287D0280}" type="presParOf" srcId="{2B224A1B-6823-D14B-94DA-B74C6FD5613F}" destId="{EAEA182F-96D9-9E4A-A74F-DE4FC36B72F6}" srcOrd="2" destOrd="0" presId="urn:microsoft.com/office/officeart/2005/8/layout/StepDownProcess"/>
    <dgm:cxn modelId="{85D079EE-51EB-D846-A226-338EBA44C0A3}" type="presParOf" srcId="{B0A1398F-825E-F343-AAC0-132A0458896B}" destId="{1E48BEE2-B524-9D48-8B88-282F17A632DF}" srcOrd="1" destOrd="0" presId="urn:microsoft.com/office/officeart/2005/8/layout/StepDownProcess"/>
    <dgm:cxn modelId="{C29A8BF8-CADA-504D-9DE5-62F41EE8B6DD}" type="presParOf" srcId="{B0A1398F-825E-F343-AAC0-132A0458896B}" destId="{2E0B1EE6-B108-844B-A485-993A6BE197DD}" srcOrd="2" destOrd="0" presId="urn:microsoft.com/office/officeart/2005/8/layout/StepDownProcess"/>
    <dgm:cxn modelId="{1DAE83BA-FFFC-9F4D-967F-797AA605CE67}" type="presParOf" srcId="{2E0B1EE6-B108-844B-A485-993A6BE197DD}" destId="{DEA73D44-DBA0-6942-A44B-BEEC9CCE1651}" srcOrd="0" destOrd="0" presId="urn:microsoft.com/office/officeart/2005/8/layout/StepDownProcess"/>
    <dgm:cxn modelId="{C4F8DC99-756C-0F46-9724-B67678075129}" type="presParOf" srcId="{2E0B1EE6-B108-844B-A485-993A6BE197DD}" destId="{1251014B-8A13-2849-9F1C-9B24BBA85E5F}" srcOrd="1" destOrd="0" presId="urn:microsoft.com/office/officeart/2005/8/layout/StepDownProcess"/>
    <dgm:cxn modelId="{9506439E-AD9C-914D-8A58-0A3F53015240}" type="presParOf" srcId="{2E0B1EE6-B108-844B-A485-993A6BE197DD}" destId="{DE7B1A2F-6176-D343-8A57-69598CAC1309}" srcOrd="2" destOrd="0" presId="urn:microsoft.com/office/officeart/2005/8/layout/StepDownProcess"/>
    <dgm:cxn modelId="{33340646-3D9A-E44A-B6E3-FC5E1B1AE577}" type="presParOf" srcId="{B0A1398F-825E-F343-AAC0-132A0458896B}" destId="{864FC432-7C9E-E847-A0BC-EA8B4F20C506}" srcOrd="3" destOrd="0" presId="urn:microsoft.com/office/officeart/2005/8/layout/StepDownProcess"/>
    <dgm:cxn modelId="{A9C6082A-9924-424A-84F1-F09B03A05057}" type="presParOf" srcId="{B0A1398F-825E-F343-AAC0-132A0458896B}" destId="{0A4E7B0E-D68B-BD48-900F-A0529D74CFEE}" srcOrd="4" destOrd="0" presId="urn:microsoft.com/office/officeart/2005/8/layout/StepDownProcess"/>
    <dgm:cxn modelId="{314398E8-3681-431D-9C45-9CC0B5ED4971}" type="presParOf" srcId="{0A4E7B0E-D68B-BD48-900F-A0529D74CFEE}" destId="{8EE3B642-E2AD-4FC2-A13D-312D52FFA9BB}" srcOrd="0" destOrd="0" presId="urn:microsoft.com/office/officeart/2005/8/layout/StepDownProcess"/>
    <dgm:cxn modelId="{67969215-3019-F94E-8B03-FEDCD6BDC98B}" type="presParOf" srcId="{0A4E7B0E-D68B-BD48-900F-A0529D74CFEE}" destId="{B05100B7-19C7-4A4C-853A-A3BCACF6705E}" srcOrd="1" destOrd="0" presId="urn:microsoft.com/office/officeart/2005/8/layout/StepDownProcess"/>
    <dgm:cxn modelId="{AAD48F36-4A47-4B9E-A052-E8A51938EB2D}" type="presParOf" srcId="{0A4E7B0E-D68B-BD48-900F-A0529D74CFEE}" destId="{479202D9-7595-46A6-AE27-AC869341EA03}" srcOrd="2" destOrd="0" presId="urn:microsoft.com/office/officeart/2005/8/layout/StepDownProcess"/>
    <dgm:cxn modelId="{EA4803A5-9563-44E9-B098-9149DB013907}" type="presParOf" srcId="{B0A1398F-825E-F343-AAC0-132A0458896B}" destId="{D1C008B5-F3EE-48D3-B17A-E8A7FBBCB9F7}" srcOrd="5" destOrd="0" presId="urn:microsoft.com/office/officeart/2005/8/layout/StepDownProcess"/>
    <dgm:cxn modelId="{01C9481E-0015-4A34-B6BD-A3F9D9C16FDE}" type="presParOf" srcId="{B0A1398F-825E-F343-AAC0-132A0458896B}" destId="{7D9561B5-BB43-403D-A8FE-D0D8D998A051}" srcOrd="6" destOrd="0" presId="urn:microsoft.com/office/officeart/2005/8/layout/StepDownProcess"/>
    <dgm:cxn modelId="{FFC0CCE4-A82D-4B3B-A158-B303EE048437}" type="presParOf" srcId="{7D9561B5-BB43-403D-A8FE-D0D8D998A051}" destId="{6505A116-6A28-462A-99C3-BE48FCC24674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69E77C-C15A-A04E-91EA-1D1833E2290C}" type="doc">
      <dgm:prSet loTypeId="urn:microsoft.com/office/officeart/2005/8/layout/StepDown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8D8DC7-A4E7-114D-B330-97827A9A415C}">
      <dgm:prSet phldrT="[Text]"/>
      <dgm:spPr/>
      <dgm:t>
        <a:bodyPr/>
        <a:lstStyle/>
        <a:p>
          <a:r>
            <a:rPr lang="en-US" dirty="0" smtClean="0"/>
            <a:t>Preparation</a:t>
          </a:r>
          <a:endParaRPr lang="en-US" dirty="0"/>
        </a:p>
      </dgm:t>
    </dgm:pt>
    <dgm:pt modelId="{9F3BD88F-6A0B-1448-BA55-7577DA243736}" type="parTrans" cxnId="{CE0D319B-2063-2A4C-84C8-59FC66DF6BDA}">
      <dgm:prSet/>
      <dgm:spPr/>
      <dgm:t>
        <a:bodyPr/>
        <a:lstStyle/>
        <a:p>
          <a:endParaRPr lang="en-US"/>
        </a:p>
      </dgm:t>
    </dgm:pt>
    <dgm:pt modelId="{A230C339-0CF2-C747-9EDC-B2C99A35641E}" type="sibTrans" cxnId="{CE0D319B-2063-2A4C-84C8-59FC66DF6BDA}">
      <dgm:prSet/>
      <dgm:spPr/>
      <dgm:t>
        <a:bodyPr/>
        <a:lstStyle/>
        <a:p>
          <a:endParaRPr lang="en-US"/>
        </a:p>
      </dgm:t>
    </dgm:pt>
    <dgm:pt modelId="{8B468413-B74B-BC4A-BEF6-B6C3DEB35FB7}">
      <dgm:prSet phldrT="[Text]" custT="1"/>
      <dgm:spPr/>
      <dgm:t>
        <a:bodyPr/>
        <a:lstStyle/>
        <a:p>
          <a:r>
            <a:rPr lang="en-US" sz="1600" dirty="0" smtClean="0"/>
            <a:t>Homework Completion</a:t>
          </a:r>
          <a:endParaRPr lang="en-US" sz="1600" dirty="0"/>
        </a:p>
      </dgm:t>
    </dgm:pt>
    <dgm:pt modelId="{72F88C94-9E4A-E04A-8427-E22DDB4C844C}" type="parTrans" cxnId="{72D8C4BC-9958-F842-9166-3A11137FE5A9}">
      <dgm:prSet/>
      <dgm:spPr/>
      <dgm:t>
        <a:bodyPr/>
        <a:lstStyle/>
        <a:p>
          <a:endParaRPr lang="en-US"/>
        </a:p>
      </dgm:t>
    </dgm:pt>
    <dgm:pt modelId="{15261A3E-E966-024A-BCAE-A9519108B91C}" type="sibTrans" cxnId="{72D8C4BC-9958-F842-9166-3A11137FE5A9}">
      <dgm:prSet/>
      <dgm:spPr/>
      <dgm:t>
        <a:bodyPr/>
        <a:lstStyle/>
        <a:p>
          <a:endParaRPr lang="en-US"/>
        </a:p>
      </dgm:t>
    </dgm:pt>
    <dgm:pt modelId="{318F055C-5C39-1C43-A785-063177D5F517}">
      <dgm:prSet phldrT="[Text]"/>
      <dgm:spPr/>
      <dgm:t>
        <a:bodyPr/>
        <a:lstStyle/>
        <a:p>
          <a:r>
            <a:rPr lang="en-US" dirty="0" smtClean="0"/>
            <a:t>Effort</a:t>
          </a:r>
          <a:endParaRPr lang="en-US" dirty="0"/>
        </a:p>
      </dgm:t>
    </dgm:pt>
    <dgm:pt modelId="{3DB1BE22-A9E7-AD49-9F05-CDD8EA3104F1}" type="parTrans" cxnId="{499D1752-3269-6342-A13A-E5C4DC0B712E}">
      <dgm:prSet/>
      <dgm:spPr/>
      <dgm:t>
        <a:bodyPr/>
        <a:lstStyle/>
        <a:p>
          <a:endParaRPr lang="en-US"/>
        </a:p>
      </dgm:t>
    </dgm:pt>
    <dgm:pt modelId="{277E95F8-731A-7149-942D-92A3128C5BE4}" type="sibTrans" cxnId="{499D1752-3269-6342-A13A-E5C4DC0B712E}">
      <dgm:prSet/>
      <dgm:spPr/>
      <dgm:t>
        <a:bodyPr/>
        <a:lstStyle/>
        <a:p>
          <a:endParaRPr lang="en-US"/>
        </a:p>
      </dgm:t>
    </dgm:pt>
    <dgm:pt modelId="{CC2B0CAF-1805-6E47-9672-D483135D2C1C}">
      <dgm:prSet phldrT="[Text]" custT="1"/>
      <dgm:spPr/>
      <dgm:t>
        <a:bodyPr/>
        <a:lstStyle/>
        <a:p>
          <a:r>
            <a:rPr lang="en-US" sz="1600" dirty="0" smtClean="0"/>
            <a:t>Homework submitted</a:t>
          </a:r>
          <a:endParaRPr lang="en-US" sz="1600" dirty="0"/>
        </a:p>
      </dgm:t>
    </dgm:pt>
    <dgm:pt modelId="{7AC2E8DC-F222-DB46-AC15-4B14822A9E39}" type="parTrans" cxnId="{E118C46A-4497-0B4B-9973-12BEBCE44775}">
      <dgm:prSet/>
      <dgm:spPr/>
      <dgm:t>
        <a:bodyPr/>
        <a:lstStyle/>
        <a:p>
          <a:endParaRPr lang="en-US"/>
        </a:p>
      </dgm:t>
    </dgm:pt>
    <dgm:pt modelId="{0AE449A4-9B50-4A43-A3FC-864BCFBE4525}" type="sibTrans" cxnId="{E118C46A-4497-0B4B-9973-12BEBCE44775}">
      <dgm:prSet/>
      <dgm:spPr/>
      <dgm:t>
        <a:bodyPr/>
        <a:lstStyle/>
        <a:p>
          <a:endParaRPr lang="en-US"/>
        </a:p>
      </dgm:t>
    </dgm:pt>
    <dgm:pt modelId="{ACBC3FE5-F89B-5E4C-A7FD-3CC75B5770A4}">
      <dgm:prSet phldrT="[Text]"/>
      <dgm:spPr/>
      <dgm:t>
        <a:bodyPr/>
        <a:lstStyle/>
        <a:p>
          <a:r>
            <a:rPr lang="en-US" dirty="0" smtClean="0"/>
            <a:t>Academic Outcomes</a:t>
          </a:r>
          <a:endParaRPr lang="en-US" dirty="0"/>
        </a:p>
      </dgm:t>
    </dgm:pt>
    <dgm:pt modelId="{63214E14-53DD-5B40-A69F-8F02BE935D85}" type="parTrans" cxnId="{FD589463-B8AC-254F-AF14-6EDFA2E208F5}">
      <dgm:prSet/>
      <dgm:spPr/>
      <dgm:t>
        <a:bodyPr/>
        <a:lstStyle/>
        <a:p>
          <a:endParaRPr lang="en-US"/>
        </a:p>
      </dgm:t>
    </dgm:pt>
    <dgm:pt modelId="{BFE024CF-9426-7E44-BA0E-61DF34867414}" type="sibTrans" cxnId="{FD589463-B8AC-254F-AF14-6EDFA2E208F5}">
      <dgm:prSet/>
      <dgm:spPr/>
      <dgm:t>
        <a:bodyPr/>
        <a:lstStyle/>
        <a:p>
          <a:endParaRPr lang="en-US"/>
        </a:p>
      </dgm:t>
    </dgm:pt>
    <dgm:pt modelId="{C4638626-82E5-6E44-9202-8C3E396300DF}">
      <dgm:prSet phldrT="[Text]" custT="1"/>
      <dgm:spPr/>
      <dgm:t>
        <a:bodyPr/>
        <a:lstStyle/>
        <a:p>
          <a:r>
            <a:rPr lang="en-US" sz="1600" dirty="0" smtClean="0"/>
            <a:t>Satisfactory course completion</a:t>
          </a:r>
          <a:endParaRPr lang="en-US" sz="1600" dirty="0"/>
        </a:p>
      </dgm:t>
    </dgm:pt>
    <dgm:pt modelId="{F32C1D6F-973C-1148-B291-FF0D83E9D074}" type="parTrans" cxnId="{54BDB1BC-E851-2F4B-859B-ACF1D97976AD}">
      <dgm:prSet/>
      <dgm:spPr/>
      <dgm:t>
        <a:bodyPr/>
        <a:lstStyle/>
        <a:p>
          <a:endParaRPr lang="en-US"/>
        </a:p>
      </dgm:t>
    </dgm:pt>
    <dgm:pt modelId="{CF5DB457-48F0-8040-8AEB-7E604C6FC7F3}" type="sibTrans" cxnId="{54BDB1BC-E851-2F4B-859B-ACF1D97976AD}">
      <dgm:prSet/>
      <dgm:spPr/>
      <dgm:t>
        <a:bodyPr/>
        <a:lstStyle/>
        <a:p>
          <a:endParaRPr lang="en-US"/>
        </a:p>
      </dgm:t>
    </dgm:pt>
    <dgm:pt modelId="{C0EA02CF-B7C9-4C0D-B8BF-59F44F572D02}">
      <dgm:prSet phldrT="[Text]"/>
      <dgm:spPr/>
      <dgm:t>
        <a:bodyPr/>
        <a:lstStyle/>
        <a:p>
          <a:endParaRPr lang="en-US" sz="1100" dirty="0"/>
        </a:p>
      </dgm:t>
    </dgm:pt>
    <dgm:pt modelId="{55DEE5FE-94DF-4F85-99DA-C3EDABC1E946}" type="parTrans" cxnId="{87B79445-5B15-4AFE-BFED-CB6746F786C1}">
      <dgm:prSet/>
      <dgm:spPr/>
      <dgm:t>
        <a:bodyPr/>
        <a:lstStyle/>
        <a:p>
          <a:endParaRPr lang="en-US"/>
        </a:p>
      </dgm:t>
    </dgm:pt>
    <dgm:pt modelId="{7BCE6120-6B28-41C0-A45B-7E1865B65237}" type="sibTrans" cxnId="{87B79445-5B15-4AFE-BFED-CB6746F786C1}">
      <dgm:prSet/>
      <dgm:spPr/>
      <dgm:t>
        <a:bodyPr/>
        <a:lstStyle/>
        <a:p>
          <a:endParaRPr lang="en-US"/>
        </a:p>
      </dgm:t>
    </dgm:pt>
    <dgm:pt modelId="{CFD388C4-C4A1-4B01-BD0F-836EC092E52E}">
      <dgm:prSet phldrT="[Text]" custT="1"/>
      <dgm:spPr/>
      <dgm:t>
        <a:bodyPr/>
        <a:lstStyle/>
        <a:p>
          <a:r>
            <a:rPr lang="en-US" sz="1600" dirty="0" smtClean="0"/>
            <a:t>In-class /tutoring questions or ideas</a:t>
          </a:r>
          <a:endParaRPr lang="en-US" sz="1600" dirty="0"/>
        </a:p>
      </dgm:t>
    </dgm:pt>
    <dgm:pt modelId="{ABA74CE7-8892-460B-A423-1C9EA4B9EDD2}" type="parTrans" cxnId="{F3640725-9574-4361-96DA-2DD4CAA8F935}">
      <dgm:prSet/>
      <dgm:spPr/>
      <dgm:t>
        <a:bodyPr/>
        <a:lstStyle/>
        <a:p>
          <a:endParaRPr lang="en-US"/>
        </a:p>
      </dgm:t>
    </dgm:pt>
    <dgm:pt modelId="{730C41FC-2274-4B92-AB5A-42749337D50F}" type="sibTrans" cxnId="{F3640725-9574-4361-96DA-2DD4CAA8F935}">
      <dgm:prSet/>
      <dgm:spPr/>
      <dgm:t>
        <a:bodyPr/>
        <a:lstStyle/>
        <a:p>
          <a:endParaRPr lang="en-US"/>
        </a:p>
      </dgm:t>
    </dgm:pt>
    <dgm:pt modelId="{73342CFF-F19A-41B5-96E4-8CE5AF4ADDD5}">
      <dgm:prSet phldrT="[Text]" custT="1"/>
      <dgm:spPr/>
      <dgm:t>
        <a:bodyPr/>
        <a:lstStyle/>
        <a:p>
          <a:r>
            <a:rPr lang="en-US" sz="1600" dirty="0" smtClean="0"/>
            <a:t>Level of understanding</a:t>
          </a:r>
          <a:endParaRPr lang="en-US" sz="1600" dirty="0"/>
        </a:p>
      </dgm:t>
    </dgm:pt>
    <dgm:pt modelId="{207A7479-F1AA-480E-AEE8-B4F937832BEC}" type="parTrans" cxnId="{46AE9364-0EF4-4F9F-B75D-D69B6C823428}">
      <dgm:prSet/>
      <dgm:spPr/>
      <dgm:t>
        <a:bodyPr/>
        <a:lstStyle/>
        <a:p>
          <a:endParaRPr lang="en-US"/>
        </a:p>
      </dgm:t>
    </dgm:pt>
    <dgm:pt modelId="{460AA579-E584-4DE6-A7AA-F2FC29F502C9}" type="sibTrans" cxnId="{46AE9364-0EF4-4F9F-B75D-D69B6C823428}">
      <dgm:prSet/>
      <dgm:spPr/>
      <dgm:t>
        <a:bodyPr/>
        <a:lstStyle/>
        <a:p>
          <a:endParaRPr lang="en-US"/>
        </a:p>
      </dgm:t>
    </dgm:pt>
    <dgm:pt modelId="{E0B0C2A5-DC62-4325-8BA1-4A9E9F71756F}">
      <dgm:prSet phldrT="[Text]" custT="1"/>
      <dgm:spPr/>
      <dgm:t>
        <a:bodyPr/>
        <a:lstStyle/>
        <a:p>
          <a:r>
            <a:rPr lang="en-US" sz="1600" dirty="0" smtClean="0"/>
            <a:t>Positive Faculty Recommendation</a:t>
          </a:r>
          <a:endParaRPr lang="en-US" sz="1600" dirty="0"/>
        </a:p>
      </dgm:t>
    </dgm:pt>
    <dgm:pt modelId="{49C7C22D-FABA-4FBC-8835-117F102F0E9E}" type="parTrans" cxnId="{DDA1B8AF-67B1-4FD8-940E-E8176F027104}">
      <dgm:prSet/>
      <dgm:spPr/>
      <dgm:t>
        <a:bodyPr/>
        <a:lstStyle/>
        <a:p>
          <a:endParaRPr lang="en-US"/>
        </a:p>
      </dgm:t>
    </dgm:pt>
    <dgm:pt modelId="{5D905F2A-5D84-4E16-B538-497937623196}" type="sibTrans" cxnId="{DDA1B8AF-67B1-4FD8-940E-E8176F027104}">
      <dgm:prSet/>
      <dgm:spPr/>
      <dgm:t>
        <a:bodyPr/>
        <a:lstStyle/>
        <a:p>
          <a:endParaRPr lang="en-US"/>
        </a:p>
      </dgm:t>
    </dgm:pt>
    <dgm:pt modelId="{77A759E3-AFE9-42B7-AB3A-186351BC9321}">
      <dgm:prSet phldrT="[Text]" custT="1"/>
      <dgm:spPr/>
      <dgm:t>
        <a:bodyPr/>
        <a:lstStyle/>
        <a:p>
          <a:r>
            <a:rPr lang="en-US" sz="1600" dirty="0" smtClean="0"/>
            <a:t>Tutoring (Mandatory or independent)</a:t>
          </a:r>
          <a:endParaRPr lang="en-US" sz="1600" dirty="0"/>
        </a:p>
      </dgm:t>
    </dgm:pt>
    <dgm:pt modelId="{BB133B15-FEC1-4D77-BCF7-3AF979FB5A02}" type="parTrans" cxnId="{B96AA332-4815-49DF-AD64-E362933F61E1}">
      <dgm:prSet/>
      <dgm:spPr/>
      <dgm:t>
        <a:bodyPr/>
        <a:lstStyle/>
        <a:p>
          <a:endParaRPr lang="en-US"/>
        </a:p>
      </dgm:t>
    </dgm:pt>
    <dgm:pt modelId="{B0E1633A-E550-4597-B846-2BC9F6215D6C}" type="sibTrans" cxnId="{B96AA332-4815-49DF-AD64-E362933F61E1}">
      <dgm:prSet/>
      <dgm:spPr/>
      <dgm:t>
        <a:bodyPr/>
        <a:lstStyle/>
        <a:p>
          <a:endParaRPr lang="en-US"/>
        </a:p>
      </dgm:t>
    </dgm:pt>
    <dgm:pt modelId="{91C5E34C-CF94-4D9F-819C-D9A7DC5BAB1B}">
      <dgm:prSet phldrT="[Text]" custT="1"/>
      <dgm:spPr/>
      <dgm:t>
        <a:bodyPr/>
        <a:lstStyle/>
        <a:p>
          <a:r>
            <a:rPr lang="en-US" sz="1600" dirty="0" smtClean="0"/>
            <a:t>Tutor readiness</a:t>
          </a:r>
          <a:endParaRPr lang="en-US" sz="1600" dirty="0"/>
        </a:p>
      </dgm:t>
    </dgm:pt>
    <dgm:pt modelId="{C4B48FF3-994F-4EC7-883C-ECB3B60C44A2}" type="parTrans" cxnId="{FB753BDF-17F6-4AED-8343-83003E980AEB}">
      <dgm:prSet/>
      <dgm:spPr/>
      <dgm:t>
        <a:bodyPr/>
        <a:lstStyle/>
        <a:p>
          <a:endParaRPr lang="en-US"/>
        </a:p>
      </dgm:t>
    </dgm:pt>
    <dgm:pt modelId="{0C27F7F0-B902-4254-8AF0-3DEB2D155185}" type="sibTrans" cxnId="{FB753BDF-17F6-4AED-8343-83003E980AEB}">
      <dgm:prSet/>
      <dgm:spPr/>
      <dgm:t>
        <a:bodyPr/>
        <a:lstStyle/>
        <a:p>
          <a:endParaRPr lang="en-US"/>
        </a:p>
      </dgm:t>
    </dgm:pt>
    <dgm:pt modelId="{66308F59-EE45-45EF-859B-3E025E5D5B5D}">
      <dgm:prSet phldrT="[Text]" custT="1"/>
      <dgm:spPr/>
      <dgm:t>
        <a:bodyPr/>
        <a:lstStyle/>
        <a:p>
          <a:r>
            <a:rPr lang="en-US" sz="1600" dirty="0" smtClean="0"/>
            <a:t>Appropriate use of expression and engagement</a:t>
          </a:r>
          <a:endParaRPr lang="en-US" sz="1600" dirty="0"/>
        </a:p>
      </dgm:t>
    </dgm:pt>
    <dgm:pt modelId="{D5F92EDB-4147-46B4-A584-47BCD3D54762}" type="parTrans" cxnId="{14A058B5-BD6A-46B1-8D98-73A2D678B170}">
      <dgm:prSet/>
      <dgm:spPr/>
      <dgm:t>
        <a:bodyPr/>
        <a:lstStyle/>
        <a:p>
          <a:endParaRPr lang="en-US"/>
        </a:p>
      </dgm:t>
    </dgm:pt>
    <dgm:pt modelId="{EB57360A-5565-48EC-8B4E-576564A6DFC0}" type="sibTrans" cxnId="{14A058B5-BD6A-46B1-8D98-73A2D678B170}">
      <dgm:prSet/>
      <dgm:spPr/>
      <dgm:t>
        <a:bodyPr/>
        <a:lstStyle/>
        <a:p>
          <a:endParaRPr lang="en-US"/>
        </a:p>
      </dgm:t>
    </dgm:pt>
    <dgm:pt modelId="{95560327-8896-42B5-8D33-05D84F797D94}">
      <dgm:prSet phldrT="[Text]" custT="1"/>
      <dgm:spPr/>
      <dgm:t>
        <a:bodyPr/>
        <a:lstStyle/>
        <a:p>
          <a:r>
            <a:rPr lang="en-US" sz="1600" dirty="0" smtClean="0"/>
            <a:t>Making improvement (Growth)</a:t>
          </a:r>
          <a:endParaRPr lang="en-US" sz="1600" dirty="0"/>
        </a:p>
      </dgm:t>
    </dgm:pt>
    <dgm:pt modelId="{325C916F-8433-4C43-9FD5-23277991885F}" type="parTrans" cxnId="{12DE8BE5-E55B-4836-BEF2-F6EE3577C425}">
      <dgm:prSet/>
      <dgm:spPr/>
      <dgm:t>
        <a:bodyPr/>
        <a:lstStyle/>
        <a:p>
          <a:endParaRPr lang="en-US"/>
        </a:p>
      </dgm:t>
    </dgm:pt>
    <dgm:pt modelId="{57AEEA16-DC96-4271-ABB9-274E718D5EBE}" type="sibTrans" cxnId="{12DE8BE5-E55B-4836-BEF2-F6EE3577C425}">
      <dgm:prSet/>
      <dgm:spPr/>
      <dgm:t>
        <a:bodyPr/>
        <a:lstStyle/>
        <a:p>
          <a:endParaRPr lang="en-US"/>
        </a:p>
      </dgm:t>
    </dgm:pt>
    <dgm:pt modelId="{DCD74A4F-8805-4D0B-9DCC-1C94D130E497}">
      <dgm:prSet phldrT="[Text]" custT="1"/>
      <dgm:spPr/>
      <dgm:t>
        <a:bodyPr/>
        <a:lstStyle/>
        <a:p>
          <a:r>
            <a:rPr lang="en-US" sz="1600" dirty="0" smtClean="0"/>
            <a:t>Adequate use of resources </a:t>
          </a:r>
          <a:endParaRPr lang="en-US" sz="1600" dirty="0"/>
        </a:p>
      </dgm:t>
    </dgm:pt>
    <dgm:pt modelId="{5585C6A6-016C-464D-8FAF-0F6E907A6EA6}" type="parTrans" cxnId="{9409D706-C082-4C98-B296-773BBDBE5BFE}">
      <dgm:prSet/>
      <dgm:spPr/>
      <dgm:t>
        <a:bodyPr/>
        <a:lstStyle/>
        <a:p>
          <a:endParaRPr lang="en-US"/>
        </a:p>
      </dgm:t>
    </dgm:pt>
    <dgm:pt modelId="{F6D939BC-02A6-4E26-B15B-206B75E51261}" type="sibTrans" cxnId="{9409D706-C082-4C98-B296-773BBDBE5BFE}">
      <dgm:prSet/>
      <dgm:spPr/>
      <dgm:t>
        <a:bodyPr/>
        <a:lstStyle/>
        <a:p>
          <a:endParaRPr lang="en-US"/>
        </a:p>
      </dgm:t>
    </dgm:pt>
    <dgm:pt modelId="{B0A1398F-825E-F343-AAC0-132A0458896B}" type="pres">
      <dgm:prSet presAssocID="{3369E77C-C15A-A04E-91EA-1D1833E2290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B224A1B-6823-D14B-94DA-B74C6FD5613F}" type="pres">
      <dgm:prSet presAssocID="{478D8DC7-A4E7-114D-B330-97827A9A415C}" presName="composite" presStyleCnt="0"/>
      <dgm:spPr/>
    </dgm:pt>
    <dgm:pt modelId="{27428C87-45AA-704A-ADAD-3A0E65D44F06}" type="pres">
      <dgm:prSet presAssocID="{478D8DC7-A4E7-114D-B330-97827A9A415C}" presName="bentUpArrow1" presStyleLbl="alignImgPlace1" presStyleIdx="0" presStyleCnt="2"/>
      <dgm:spPr/>
    </dgm:pt>
    <dgm:pt modelId="{46BD43E4-3850-8140-9F87-E19DC412C366}" type="pres">
      <dgm:prSet presAssocID="{478D8DC7-A4E7-114D-B330-97827A9A415C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A182F-96D9-9E4A-A74F-DE4FC36B72F6}" type="pres">
      <dgm:prSet presAssocID="{478D8DC7-A4E7-114D-B330-97827A9A415C}" presName="ChildText" presStyleLbl="revTx" presStyleIdx="0" presStyleCnt="3" custScaleX="225161" custLinFactNeighborX="75289" custLinFactNeighborY="-36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48BEE2-B524-9D48-8B88-282F17A632DF}" type="pres">
      <dgm:prSet presAssocID="{A230C339-0CF2-C747-9EDC-B2C99A35641E}" presName="sibTrans" presStyleCnt="0"/>
      <dgm:spPr/>
    </dgm:pt>
    <dgm:pt modelId="{2E0B1EE6-B108-844B-A485-993A6BE197DD}" type="pres">
      <dgm:prSet presAssocID="{318F055C-5C39-1C43-A785-063177D5F517}" presName="composite" presStyleCnt="0"/>
      <dgm:spPr/>
    </dgm:pt>
    <dgm:pt modelId="{DEA73D44-DBA0-6942-A44B-BEEC9CCE1651}" type="pres">
      <dgm:prSet presAssocID="{318F055C-5C39-1C43-A785-063177D5F517}" presName="bentUpArrow1" presStyleLbl="alignImgPlace1" presStyleIdx="1" presStyleCnt="2" custLinFactNeighborX="-28696" custLinFactNeighborY="2139"/>
      <dgm:spPr/>
    </dgm:pt>
    <dgm:pt modelId="{1251014B-8A13-2849-9F1C-9B24BBA85E5F}" type="pres">
      <dgm:prSet presAssocID="{318F055C-5C39-1C43-A785-063177D5F517}" presName="ParentText" presStyleLbl="node1" presStyleIdx="1" presStyleCnt="3" custLinFactNeighborX="-2344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7B1A2F-6176-D343-8A57-69598CAC1309}" type="pres">
      <dgm:prSet presAssocID="{318F055C-5C39-1C43-A785-063177D5F517}" presName="ChildText" presStyleLbl="revTx" presStyleIdx="1" presStyleCnt="3" custScaleX="227928" custLinFactNeighborX="33731" custLinFactNeighborY="7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4FC432-7C9E-E847-A0BC-EA8B4F20C506}" type="pres">
      <dgm:prSet presAssocID="{277E95F8-731A-7149-942D-92A3128C5BE4}" presName="sibTrans" presStyleCnt="0"/>
      <dgm:spPr/>
    </dgm:pt>
    <dgm:pt modelId="{0A4E7B0E-D68B-BD48-900F-A0529D74CFEE}" type="pres">
      <dgm:prSet presAssocID="{ACBC3FE5-F89B-5E4C-A7FD-3CC75B5770A4}" presName="composite" presStyleCnt="0"/>
      <dgm:spPr/>
    </dgm:pt>
    <dgm:pt modelId="{B05100B7-19C7-4A4C-853A-A3BCACF6705E}" type="pres">
      <dgm:prSet presAssocID="{ACBC3FE5-F89B-5E4C-A7FD-3CC75B5770A4}" presName="ParentText" presStyleLbl="node1" presStyleIdx="2" presStyleCnt="3" custScaleX="100293" custScaleY="101361" custLinFactNeighborX="-44494" custLinFactNeighborY="347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050C6B-46FD-3E43-9D45-714A3EEB89EF}" type="pres">
      <dgm:prSet presAssocID="{ACBC3FE5-F89B-5E4C-A7FD-3CC75B5770A4}" presName="FinalChildText" presStyleLbl="revTx" presStyleIdx="2" presStyleCnt="3" custScaleX="207820" custScaleY="104741" custLinFactNeighborX="278" custLinFactNeighborY="62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118C46A-4497-0B4B-9973-12BEBCE44775}" srcId="{318F055C-5C39-1C43-A785-063177D5F517}" destId="{CC2B0CAF-1805-6E47-9672-D483135D2C1C}" srcOrd="0" destOrd="0" parTransId="{7AC2E8DC-F222-DB46-AC15-4B14822A9E39}" sibTransId="{0AE449A4-9B50-4A43-A3FC-864BCFBE4525}"/>
    <dgm:cxn modelId="{B96AA332-4815-49DF-AD64-E362933F61E1}" srcId="{478D8DC7-A4E7-114D-B330-97827A9A415C}" destId="{77A759E3-AFE9-42B7-AB3A-186351BC9321}" srcOrd="3" destOrd="0" parTransId="{BB133B15-FEC1-4D77-BCF7-3AF979FB5A02}" sibTransId="{B0E1633A-E550-4597-B846-2BC9F6215D6C}"/>
    <dgm:cxn modelId="{055B09C7-593E-3C47-9EFA-700582B2FA0E}" type="presOf" srcId="{478D8DC7-A4E7-114D-B330-97827A9A415C}" destId="{46BD43E4-3850-8140-9F87-E19DC412C366}" srcOrd="0" destOrd="0" presId="urn:microsoft.com/office/officeart/2005/8/layout/StepDownProcess"/>
    <dgm:cxn modelId="{DDA1B8AF-67B1-4FD8-940E-E8176F027104}" srcId="{ACBC3FE5-F89B-5E4C-A7FD-3CC75B5770A4}" destId="{E0B0C2A5-DC62-4325-8BA1-4A9E9F71756F}" srcOrd="1" destOrd="0" parTransId="{49C7C22D-FABA-4FBC-8835-117F102F0E9E}" sibTransId="{5D905F2A-5D84-4E16-B538-497937623196}"/>
    <dgm:cxn modelId="{FCDE48F8-017C-4124-9FD2-C8B9C65B123A}" type="presOf" srcId="{C0EA02CF-B7C9-4C0D-B8BF-59F44F572D02}" destId="{EAEA182F-96D9-9E4A-A74F-DE4FC36B72F6}" srcOrd="0" destOrd="4" presId="urn:microsoft.com/office/officeart/2005/8/layout/StepDownProcess"/>
    <dgm:cxn modelId="{1779348A-EB4D-4AB8-AB41-9E34C204ABD9}" type="presOf" srcId="{66308F59-EE45-45EF-859B-3E025E5D5B5D}" destId="{DE7B1A2F-6176-D343-8A57-69598CAC1309}" srcOrd="0" destOrd="2" presId="urn:microsoft.com/office/officeart/2005/8/layout/StepDownProcess"/>
    <dgm:cxn modelId="{E99E55CB-A648-43DD-87DC-7024E2B16379}" type="presOf" srcId="{CFD388C4-C4A1-4B01-BD0F-836EC092E52E}" destId="{EAEA182F-96D9-9E4A-A74F-DE4FC36B72F6}" srcOrd="0" destOrd="1" presId="urn:microsoft.com/office/officeart/2005/8/layout/StepDownProcess"/>
    <dgm:cxn modelId="{499D1752-3269-6342-A13A-E5C4DC0B712E}" srcId="{3369E77C-C15A-A04E-91EA-1D1833E2290C}" destId="{318F055C-5C39-1C43-A785-063177D5F517}" srcOrd="1" destOrd="0" parTransId="{3DB1BE22-A9E7-AD49-9F05-CDD8EA3104F1}" sibTransId="{277E95F8-731A-7149-942D-92A3128C5BE4}"/>
    <dgm:cxn modelId="{DECA504A-41E7-FC44-A9FD-20A204B85C56}" type="presOf" srcId="{318F055C-5C39-1C43-A785-063177D5F517}" destId="{1251014B-8A13-2849-9F1C-9B24BBA85E5F}" srcOrd="0" destOrd="0" presId="urn:microsoft.com/office/officeart/2005/8/layout/StepDownProcess"/>
    <dgm:cxn modelId="{B2B9A5E6-D26F-9B49-80CA-0EFC682D11CD}" type="presOf" srcId="{8B468413-B74B-BC4A-BEF6-B6C3DEB35FB7}" destId="{EAEA182F-96D9-9E4A-A74F-DE4FC36B72F6}" srcOrd="0" destOrd="0" presId="urn:microsoft.com/office/officeart/2005/8/layout/StepDownProcess"/>
    <dgm:cxn modelId="{00E68742-CA55-A348-B77C-1D65EBDAB0EA}" type="presOf" srcId="{CC2B0CAF-1805-6E47-9672-D483135D2C1C}" destId="{DE7B1A2F-6176-D343-8A57-69598CAC1309}" srcOrd="0" destOrd="0" presId="urn:microsoft.com/office/officeart/2005/8/layout/StepDownProcess"/>
    <dgm:cxn modelId="{FD589463-B8AC-254F-AF14-6EDFA2E208F5}" srcId="{3369E77C-C15A-A04E-91EA-1D1833E2290C}" destId="{ACBC3FE5-F89B-5E4C-A7FD-3CC75B5770A4}" srcOrd="2" destOrd="0" parTransId="{63214E14-53DD-5B40-A69F-8F02BE935D85}" sibTransId="{BFE024CF-9426-7E44-BA0E-61DF34867414}"/>
    <dgm:cxn modelId="{28FDF6DA-33EE-3E48-BA7E-E18F5C0DFE72}" type="presOf" srcId="{3369E77C-C15A-A04E-91EA-1D1833E2290C}" destId="{B0A1398F-825E-F343-AAC0-132A0458896B}" srcOrd="0" destOrd="0" presId="urn:microsoft.com/office/officeart/2005/8/layout/StepDownProcess"/>
    <dgm:cxn modelId="{54BDB1BC-E851-2F4B-859B-ACF1D97976AD}" srcId="{ACBC3FE5-F89B-5E4C-A7FD-3CC75B5770A4}" destId="{C4638626-82E5-6E44-9202-8C3E396300DF}" srcOrd="0" destOrd="0" parTransId="{F32C1D6F-973C-1148-B291-FF0D83E9D074}" sibTransId="{CF5DB457-48F0-8040-8AEB-7E604C6FC7F3}"/>
    <dgm:cxn modelId="{BD4306BB-2472-41C0-95B7-853A6A1654B0}" type="presOf" srcId="{E0B0C2A5-DC62-4325-8BA1-4A9E9F71756F}" destId="{B7050C6B-46FD-3E43-9D45-714A3EEB89EF}" srcOrd="0" destOrd="1" presId="urn:microsoft.com/office/officeart/2005/8/layout/StepDownProcess"/>
    <dgm:cxn modelId="{F3640725-9574-4361-96DA-2DD4CAA8F935}" srcId="{478D8DC7-A4E7-114D-B330-97827A9A415C}" destId="{CFD388C4-C4A1-4B01-BD0F-836EC092E52E}" srcOrd="1" destOrd="0" parTransId="{ABA74CE7-8892-460B-A423-1C9EA4B9EDD2}" sibTransId="{730C41FC-2274-4B92-AB5A-42749337D50F}"/>
    <dgm:cxn modelId="{12DE8BE5-E55B-4836-BEF2-F6EE3577C425}" srcId="{318F055C-5C39-1C43-A785-063177D5F517}" destId="{95560327-8896-42B5-8D33-05D84F797D94}" srcOrd="3" destOrd="0" parTransId="{325C916F-8433-4C43-9FD5-23277991885F}" sibTransId="{57AEEA16-DC96-4271-ABB9-274E718D5EBE}"/>
    <dgm:cxn modelId="{826F8813-E36E-4761-985E-815F358CCCE4}" type="presOf" srcId="{DCD74A4F-8805-4D0B-9DCC-1C94D130E497}" destId="{B7050C6B-46FD-3E43-9D45-714A3EEB89EF}" srcOrd="0" destOrd="2" presId="urn:microsoft.com/office/officeart/2005/8/layout/StepDownProcess"/>
    <dgm:cxn modelId="{DAABAB31-4009-446D-8D8E-C167044694A9}" type="presOf" srcId="{73342CFF-F19A-41B5-96E4-8CE5AF4ADDD5}" destId="{EAEA182F-96D9-9E4A-A74F-DE4FC36B72F6}" srcOrd="0" destOrd="2" presId="urn:microsoft.com/office/officeart/2005/8/layout/StepDownProcess"/>
    <dgm:cxn modelId="{9409D706-C082-4C98-B296-773BBDBE5BFE}" srcId="{ACBC3FE5-F89B-5E4C-A7FD-3CC75B5770A4}" destId="{DCD74A4F-8805-4D0B-9DCC-1C94D130E497}" srcOrd="2" destOrd="0" parTransId="{5585C6A6-016C-464D-8FAF-0F6E907A6EA6}" sibTransId="{F6D939BC-02A6-4E26-B15B-206B75E51261}"/>
    <dgm:cxn modelId="{72D8C4BC-9958-F842-9166-3A11137FE5A9}" srcId="{478D8DC7-A4E7-114D-B330-97827A9A415C}" destId="{8B468413-B74B-BC4A-BEF6-B6C3DEB35FB7}" srcOrd="0" destOrd="0" parTransId="{72F88C94-9E4A-E04A-8427-E22DDB4C844C}" sibTransId="{15261A3E-E966-024A-BCAE-A9519108B91C}"/>
    <dgm:cxn modelId="{87B79445-5B15-4AFE-BFED-CB6746F786C1}" srcId="{478D8DC7-A4E7-114D-B330-97827A9A415C}" destId="{C0EA02CF-B7C9-4C0D-B8BF-59F44F572D02}" srcOrd="4" destOrd="0" parTransId="{55DEE5FE-94DF-4F85-99DA-C3EDABC1E946}" sibTransId="{7BCE6120-6B28-41C0-A45B-7E1865B65237}"/>
    <dgm:cxn modelId="{00DF7BC3-A27F-F842-958C-B7487E00FCE1}" type="presOf" srcId="{ACBC3FE5-F89B-5E4C-A7FD-3CC75B5770A4}" destId="{B05100B7-19C7-4A4C-853A-A3BCACF6705E}" srcOrd="0" destOrd="0" presId="urn:microsoft.com/office/officeart/2005/8/layout/StepDownProcess"/>
    <dgm:cxn modelId="{45294C6F-2E29-5F40-AE79-69C7FF87A1B5}" type="presOf" srcId="{C4638626-82E5-6E44-9202-8C3E396300DF}" destId="{B7050C6B-46FD-3E43-9D45-714A3EEB89EF}" srcOrd="0" destOrd="0" presId="urn:microsoft.com/office/officeart/2005/8/layout/StepDownProcess"/>
    <dgm:cxn modelId="{CE0D319B-2063-2A4C-84C8-59FC66DF6BDA}" srcId="{3369E77C-C15A-A04E-91EA-1D1833E2290C}" destId="{478D8DC7-A4E7-114D-B330-97827A9A415C}" srcOrd="0" destOrd="0" parTransId="{9F3BD88F-6A0B-1448-BA55-7577DA243736}" sibTransId="{A230C339-0CF2-C747-9EDC-B2C99A35641E}"/>
    <dgm:cxn modelId="{FB753BDF-17F6-4AED-8343-83003E980AEB}" srcId="{318F055C-5C39-1C43-A785-063177D5F517}" destId="{91C5E34C-CF94-4D9F-819C-D9A7DC5BAB1B}" srcOrd="1" destOrd="0" parTransId="{C4B48FF3-994F-4EC7-883C-ECB3B60C44A2}" sibTransId="{0C27F7F0-B902-4254-8AF0-3DEB2D155185}"/>
    <dgm:cxn modelId="{461EBC2B-B1BE-4B52-BDAA-AC05B05CE5A4}" type="presOf" srcId="{91C5E34C-CF94-4D9F-819C-D9A7DC5BAB1B}" destId="{DE7B1A2F-6176-D343-8A57-69598CAC1309}" srcOrd="0" destOrd="1" presId="urn:microsoft.com/office/officeart/2005/8/layout/StepDownProcess"/>
    <dgm:cxn modelId="{14A058B5-BD6A-46B1-8D98-73A2D678B170}" srcId="{318F055C-5C39-1C43-A785-063177D5F517}" destId="{66308F59-EE45-45EF-859B-3E025E5D5B5D}" srcOrd="2" destOrd="0" parTransId="{D5F92EDB-4147-46B4-A584-47BCD3D54762}" sibTransId="{EB57360A-5565-48EC-8B4E-576564A6DFC0}"/>
    <dgm:cxn modelId="{2D093CB0-513A-4C0A-8842-9B7CDD86B86A}" type="presOf" srcId="{95560327-8896-42B5-8D33-05D84F797D94}" destId="{DE7B1A2F-6176-D343-8A57-69598CAC1309}" srcOrd="0" destOrd="3" presId="urn:microsoft.com/office/officeart/2005/8/layout/StepDownProcess"/>
    <dgm:cxn modelId="{1F36900A-04E7-4DA2-827D-D546C6D2945C}" type="presOf" srcId="{77A759E3-AFE9-42B7-AB3A-186351BC9321}" destId="{EAEA182F-96D9-9E4A-A74F-DE4FC36B72F6}" srcOrd="0" destOrd="3" presId="urn:microsoft.com/office/officeart/2005/8/layout/StepDownProcess"/>
    <dgm:cxn modelId="{46AE9364-0EF4-4F9F-B75D-D69B6C823428}" srcId="{478D8DC7-A4E7-114D-B330-97827A9A415C}" destId="{73342CFF-F19A-41B5-96E4-8CE5AF4ADDD5}" srcOrd="2" destOrd="0" parTransId="{207A7479-F1AA-480E-AEE8-B4F937832BEC}" sibTransId="{460AA579-E584-4DE6-A7AA-F2FC29F502C9}"/>
    <dgm:cxn modelId="{8F752EFA-EED8-0142-9B1E-13B136234AB9}" type="presParOf" srcId="{B0A1398F-825E-F343-AAC0-132A0458896B}" destId="{2B224A1B-6823-D14B-94DA-B74C6FD5613F}" srcOrd="0" destOrd="0" presId="urn:microsoft.com/office/officeart/2005/8/layout/StepDownProcess"/>
    <dgm:cxn modelId="{7D88594F-DEA4-0042-A5FF-CDFB6A4FF7CA}" type="presParOf" srcId="{2B224A1B-6823-D14B-94DA-B74C6FD5613F}" destId="{27428C87-45AA-704A-ADAD-3A0E65D44F06}" srcOrd="0" destOrd="0" presId="urn:microsoft.com/office/officeart/2005/8/layout/StepDownProcess"/>
    <dgm:cxn modelId="{24E32417-02E0-BE4D-A0ED-B57AA967A9D1}" type="presParOf" srcId="{2B224A1B-6823-D14B-94DA-B74C6FD5613F}" destId="{46BD43E4-3850-8140-9F87-E19DC412C366}" srcOrd="1" destOrd="0" presId="urn:microsoft.com/office/officeart/2005/8/layout/StepDownProcess"/>
    <dgm:cxn modelId="{41811DA8-D840-C44D-9356-9849287D0280}" type="presParOf" srcId="{2B224A1B-6823-D14B-94DA-B74C6FD5613F}" destId="{EAEA182F-96D9-9E4A-A74F-DE4FC36B72F6}" srcOrd="2" destOrd="0" presId="urn:microsoft.com/office/officeart/2005/8/layout/StepDownProcess"/>
    <dgm:cxn modelId="{85D079EE-51EB-D846-A226-338EBA44C0A3}" type="presParOf" srcId="{B0A1398F-825E-F343-AAC0-132A0458896B}" destId="{1E48BEE2-B524-9D48-8B88-282F17A632DF}" srcOrd="1" destOrd="0" presId="urn:microsoft.com/office/officeart/2005/8/layout/StepDownProcess"/>
    <dgm:cxn modelId="{C29A8BF8-CADA-504D-9DE5-62F41EE8B6DD}" type="presParOf" srcId="{B0A1398F-825E-F343-AAC0-132A0458896B}" destId="{2E0B1EE6-B108-844B-A485-993A6BE197DD}" srcOrd="2" destOrd="0" presId="urn:microsoft.com/office/officeart/2005/8/layout/StepDownProcess"/>
    <dgm:cxn modelId="{1DAE83BA-FFFC-9F4D-967F-797AA605CE67}" type="presParOf" srcId="{2E0B1EE6-B108-844B-A485-993A6BE197DD}" destId="{DEA73D44-DBA0-6942-A44B-BEEC9CCE1651}" srcOrd="0" destOrd="0" presId="urn:microsoft.com/office/officeart/2005/8/layout/StepDownProcess"/>
    <dgm:cxn modelId="{C4F8DC99-756C-0F46-9724-B67678075129}" type="presParOf" srcId="{2E0B1EE6-B108-844B-A485-993A6BE197DD}" destId="{1251014B-8A13-2849-9F1C-9B24BBA85E5F}" srcOrd="1" destOrd="0" presId="urn:microsoft.com/office/officeart/2005/8/layout/StepDownProcess"/>
    <dgm:cxn modelId="{9506439E-AD9C-914D-8A58-0A3F53015240}" type="presParOf" srcId="{2E0B1EE6-B108-844B-A485-993A6BE197DD}" destId="{DE7B1A2F-6176-D343-8A57-69598CAC1309}" srcOrd="2" destOrd="0" presId="urn:microsoft.com/office/officeart/2005/8/layout/StepDownProcess"/>
    <dgm:cxn modelId="{33340646-3D9A-E44A-B6E3-FC5E1B1AE577}" type="presParOf" srcId="{B0A1398F-825E-F343-AAC0-132A0458896B}" destId="{864FC432-7C9E-E847-A0BC-EA8B4F20C506}" srcOrd="3" destOrd="0" presId="urn:microsoft.com/office/officeart/2005/8/layout/StepDownProcess"/>
    <dgm:cxn modelId="{A9C6082A-9924-424A-84F1-F09B03A05057}" type="presParOf" srcId="{B0A1398F-825E-F343-AAC0-132A0458896B}" destId="{0A4E7B0E-D68B-BD48-900F-A0529D74CFEE}" srcOrd="4" destOrd="0" presId="urn:microsoft.com/office/officeart/2005/8/layout/StepDownProcess"/>
    <dgm:cxn modelId="{67969215-3019-F94E-8B03-FEDCD6BDC98B}" type="presParOf" srcId="{0A4E7B0E-D68B-BD48-900F-A0529D74CFEE}" destId="{B05100B7-19C7-4A4C-853A-A3BCACF6705E}" srcOrd="0" destOrd="0" presId="urn:microsoft.com/office/officeart/2005/8/layout/StepDownProcess"/>
    <dgm:cxn modelId="{88D62F77-3D9A-6746-9343-62DC8ECCD266}" type="presParOf" srcId="{0A4E7B0E-D68B-BD48-900F-A0529D74CFEE}" destId="{B7050C6B-46FD-3E43-9D45-714A3EEB89EF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428C87-45AA-704A-ADAD-3A0E65D44F06}">
      <dsp:nvSpPr>
        <dsp:cNvPr id="0" name=""/>
        <dsp:cNvSpPr/>
      </dsp:nvSpPr>
      <dsp:spPr>
        <a:xfrm rot="5400000">
          <a:off x="1464331" y="1341048"/>
          <a:ext cx="979497" cy="96423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6BD43E4-3850-8140-9F87-E19DC412C366}">
      <dsp:nvSpPr>
        <dsp:cNvPr id="0" name=""/>
        <dsp:cNvSpPr/>
      </dsp:nvSpPr>
      <dsp:spPr>
        <a:xfrm>
          <a:off x="786559" y="146721"/>
          <a:ext cx="1718505" cy="1172036"/>
        </a:xfrm>
        <a:prstGeom prst="roundRect">
          <a:avLst>
            <a:gd name="adj" fmla="val 16670"/>
          </a:avLst>
        </a:prstGeom>
        <a:solidFill>
          <a:srgbClr val="F7F33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2">
                  <a:lumMod val="75000"/>
                </a:schemeClr>
              </a:solidFill>
            </a:rPr>
            <a:t>92.77% Good Academic Standing</a:t>
          </a:r>
          <a:endParaRPr lang="en-US" sz="180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843783" y="203945"/>
        <a:ext cx="1604057" cy="1057588"/>
      </dsp:txXfrm>
    </dsp:sp>
    <dsp:sp modelId="{EAEA182F-96D9-9E4A-A74F-DE4FC36B72F6}">
      <dsp:nvSpPr>
        <dsp:cNvPr id="0" name=""/>
        <dsp:cNvSpPr/>
      </dsp:nvSpPr>
      <dsp:spPr>
        <a:xfrm>
          <a:off x="2589882" y="397252"/>
          <a:ext cx="3637451" cy="7224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smtClean="0"/>
            <a:t>77students </a:t>
          </a:r>
          <a:r>
            <a:rPr lang="en-US" sz="2000" b="1" kern="1200" dirty="0" smtClean="0"/>
            <a:t>NOT SPARC’D</a:t>
          </a:r>
          <a:endParaRPr lang="en-US" sz="20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</dsp:txBody>
      <dsp:txXfrm>
        <a:off x="2589882" y="397252"/>
        <a:ext cx="3637451" cy="722433"/>
      </dsp:txXfrm>
    </dsp:sp>
    <dsp:sp modelId="{DEA73D44-DBA0-6942-A44B-BEEC9CCE1651}">
      <dsp:nvSpPr>
        <dsp:cNvPr id="0" name=""/>
        <dsp:cNvSpPr/>
      </dsp:nvSpPr>
      <dsp:spPr>
        <a:xfrm rot="5400000">
          <a:off x="3091178" y="2229503"/>
          <a:ext cx="947381" cy="121992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251014B-8A13-2849-9F1C-9B24BBA85E5F}">
      <dsp:nvSpPr>
        <dsp:cNvPr id="0" name=""/>
        <dsp:cNvSpPr/>
      </dsp:nvSpPr>
      <dsp:spPr>
        <a:xfrm>
          <a:off x="2487918" y="1259618"/>
          <a:ext cx="1602282" cy="1096789"/>
        </a:xfrm>
        <a:prstGeom prst="roundRect">
          <a:avLst>
            <a:gd name="adj" fmla="val 16670"/>
          </a:avLst>
        </a:prstGeom>
        <a:solidFill>
          <a:srgbClr val="F7F33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2">
                  <a:lumMod val="75000"/>
                </a:schemeClr>
              </a:solidFill>
            </a:rPr>
            <a:t>7.23% Academic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2">
                  <a:lumMod val="75000"/>
                </a:schemeClr>
              </a:solidFill>
            </a:rPr>
            <a:t>At-Risk</a:t>
          </a:r>
          <a:endParaRPr lang="en-US" sz="180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541468" y="1313168"/>
        <a:ext cx="1495182" cy="989689"/>
      </dsp:txXfrm>
    </dsp:sp>
    <dsp:sp modelId="{DE7B1A2F-6176-D343-8A57-69598CAC1309}">
      <dsp:nvSpPr>
        <dsp:cNvPr id="0" name=""/>
        <dsp:cNvSpPr/>
      </dsp:nvSpPr>
      <dsp:spPr>
        <a:xfrm>
          <a:off x="4137262" y="1398422"/>
          <a:ext cx="2606442" cy="683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smtClean="0"/>
            <a:t>6 students </a:t>
          </a:r>
          <a:r>
            <a:rPr lang="en-US" sz="2000" b="1" kern="1200" dirty="0" smtClean="0"/>
            <a:t>SPARC’D</a:t>
          </a:r>
          <a:endParaRPr lang="en-US" sz="2000" b="1" kern="1200" dirty="0"/>
        </a:p>
      </dsp:txBody>
      <dsp:txXfrm>
        <a:off x="4137262" y="1398422"/>
        <a:ext cx="2606442" cy="683961"/>
      </dsp:txXfrm>
    </dsp:sp>
    <dsp:sp modelId="{8EE3B642-E2AD-4FC2-A13D-312D52FFA9BB}">
      <dsp:nvSpPr>
        <dsp:cNvPr id="0" name=""/>
        <dsp:cNvSpPr/>
      </dsp:nvSpPr>
      <dsp:spPr>
        <a:xfrm rot="5400000">
          <a:off x="5169409" y="3463763"/>
          <a:ext cx="884984" cy="112820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05100B7-19C7-4A4C-853A-A3BCACF6705E}">
      <dsp:nvSpPr>
        <dsp:cNvPr id="0" name=""/>
        <dsp:cNvSpPr/>
      </dsp:nvSpPr>
      <dsp:spPr>
        <a:xfrm>
          <a:off x="4235141" y="2269744"/>
          <a:ext cx="1664546" cy="1289100"/>
        </a:xfrm>
        <a:prstGeom prst="roundRect">
          <a:avLst>
            <a:gd name="adj" fmla="val 16670"/>
          </a:avLst>
        </a:prstGeom>
        <a:solidFill>
          <a:srgbClr val="F7F33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tx2">
                  <a:lumMod val="75000"/>
                </a:schemeClr>
              </a:solidFill>
            </a:rPr>
            <a:t>83% or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tx2">
                  <a:lumMod val="75000"/>
                </a:schemeClr>
              </a:solidFill>
            </a:rPr>
            <a:t>5 Out Of 6 SPARC’D </a:t>
          </a:r>
          <a:r>
            <a:rPr lang="en-US" sz="2400" b="1" kern="1200" dirty="0" smtClean="0">
              <a:solidFill>
                <a:srgbClr val="008000"/>
              </a:solidFill>
            </a:rPr>
            <a:t>Improved</a:t>
          </a:r>
          <a:endParaRPr lang="en-US" sz="2400" b="1" kern="1200" dirty="0">
            <a:solidFill>
              <a:srgbClr val="008000"/>
            </a:solidFill>
          </a:endParaRPr>
        </a:p>
      </dsp:txBody>
      <dsp:txXfrm>
        <a:off x="4298081" y="2332684"/>
        <a:ext cx="1538666" cy="1163220"/>
      </dsp:txXfrm>
    </dsp:sp>
    <dsp:sp modelId="{479202D9-7595-46A6-AE27-AC869341EA03}">
      <dsp:nvSpPr>
        <dsp:cNvPr id="0" name=""/>
        <dsp:cNvSpPr/>
      </dsp:nvSpPr>
      <dsp:spPr>
        <a:xfrm>
          <a:off x="6738220" y="2784338"/>
          <a:ext cx="1517596" cy="1180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05A116-6A28-462A-99C3-BE48FCC24674}">
      <dsp:nvSpPr>
        <dsp:cNvPr id="0" name=""/>
        <dsp:cNvSpPr/>
      </dsp:nvSpPr>
      <dsp:spPr>
        <a:xfrm>
          <a:off x="6241373" y="3760735"/>
          <a:ext cx="1569146" cy="1095649"/>
        </a:xfrm>
        <a:prstGeom prst="roundRect">
          <a:avLst>
            <a:gd name="adj" fmla="val 16670"/>
          </a:avLst>
        </a:prstGeom>
        <a:solidFill>
          <a:srgbClr val="F7F33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tx2">
                  <a:lumMod val="75000"/>
                </a:schemeClr>
              </a:solidFill>
            </a:rPr>
            <a:t>17% or 1 SPARC’D Student </a:t>
          </a:r>
          <a:r>
            <a:rPr lang="en-US" sz="2000" b="1" kern="1200" dirty="0" smtClean="0">
              <a:solidFill>
                <a:srgbClr val="FF0000"/>
              </a:solidFill>
            </a:rPr>
            <a:t>Dismissed</a:t>
          </a:r>
          <a:endParaRPr lang="en-US" sz="2000" b="1" kern="1200" dirty="0">
            <a:solidFill>
              <a:srgbClr val="FF0000"/>
            </a:solidFill>
          </a:endParaRPr>
        </a:p>
      </dsp:txBody>
      <dsp:txXfrm>
        <a:off x="6294868" y="3814230"/>
        <a:ext cx="1462156" cy="9886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428C87-45AA-704A-ADAD-3A0E65D44F06}">
      <dsp:nvSpPr>
        <dsp:cNvPr id="0" name=""/>
        <dsp:cNvSpPr/>
      </dsp:nvSpPr>
      <dsp:spPr>
        <a:xfrm rot="5400000">
          <a:off x="330122" y="1717495"/>
          <a:ext cx="1230211" cy="140055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6BD43E4-3850-8140-9F87-E19DC412C366}">
      <dsp:nvSpPr>
        <dsp:cNvPr id="0" name=""/>
        <dsp:cNvSpPr/>
      </dsp:nvSpPr>
      <dsp:spPr>
        <a:xfrm>
          <a:off x="4191" y="353780"/>
          <a:ext cx="2070952" cy="144959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Preparation</a:t>
          </a:r>
          <a:endParaRPr lang="en-US" sz="2800" kern="1200" dirty="0"/>
        </a:p>
      </dsp:txBody>
      <dsp:txXfrm>
        <a:off x="74967" y="424556"/>
        <a:ext cx="1929400" cy="1308047"/>
      </dsp:txXfrm>
    </dsp:sp>
    <dsp:sp modelId="{EAEA182F-96D9-9E4A-A74F-DE4FC36B72F6}">
      <dsp:nvSpPr>
        <dsp:cNvPr id="0" name=""/>
        <dsp:cNvSpPr/>
      </dsp:nvSpPr>
      <dsp:spPr>
        <a:xfrm>
          <a:off x="2266560" y="449690"/>
          <a:ext cx="3391405" cy="1171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smtClean="0"/>
            <a:t>Homework Completion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smtClean="0"/>
            <a:t>In-class /tutoring questions or ideas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smtClean="0"/>
            <a:t>Level of understanding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smtClean="0"/>
            <a:t>Tutoring (Mandatory or independent)</a:t>
          </a:r>
          <a:endParaRPr lang="en-US" sz="16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</dsp:txBody>
      <dsp:txXfrm>
        <a:off x="2266560" y="449690"/>
        <a:ext cx="3391405" cy="1171630"/>
      </dsp:txXfrm>
    </dsp:sp>
    <dsp:sp modelId="{DEA73D44-DBA0-6942-A44B-BEEC9CCE1651}">
      <dsp:nvSpPr>
        <dsp:cNvPr id="0" name=""/>
        <dsp:cNvSpPr/>
      </dsp:nvSpPr>
      <dsp:spPr>
        <a:xfrm rot="5400000">
          <a:off x="2097705" y="3372188"/>
          <a:ext cx="1230211" cy="140055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251014B-8A13-2849-9F1C-9B24BBA85E5F}">
      <dsp:nvSpPr>
        <dsp:cNvPr id="0" name=""/>
        <dsp:cNvSpPr/>
      </dsp:nvSpPr>
      <dsp:spPr>
        <a:xfrm>
          <a:off x="1688245" y="1982159"/>
          <a:ext cx="2070952" cy="144959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Effort</a:t>
          </a:r>
          <a:endParaRPr lang="en-US" sz="2800" kern="1200" dirty="0"/>
        </a:p>
      </dsp:txBody>
      <dsp:txXfrm>
        <a:off x="1759021" y="2052935"/>
        <a:ext cx="1929400" cy="1308047"/>
      </dsp:txXfrm>
    </dsp:sp>
    <dsp:sp modelId="{DE7B1A2F-6176-D343-8A57-69598CAC1309}">
      <dsp:nvSpPr>
        <dsp:cNvPr id="0" name=""/>
        <dsp:cNvSpPr/>
      </dsp:nvSpPr>
      <dsp:spPr>
        <a:xfrm>
          <a:off x="3789256" y="2128871"/>
          <a:ext cx="3433082" cy="1171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smtClean="0"/>
            <a:t>Homework submitted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smtClean="0"/>
            <a:t>Tutor readiness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smtClean="0"/>
            <a:t>Appropriate use of expression and engagement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smtClean="0"/>
            <a:t>Making improvement (Growth)</a:t>
          </a:r>
          <a:endParaRPr lang="en-US" sz="1600" kern="1200" dirty="0"/>
        </a:p>
      </dsp:txBody>
      <dsp:txXfrm>
        <a:off x="3789256" y="2128871"/>
        <a:ext cx="3433082" cy="1171630"/>
      </dsp:txXfrm>
    </dsp:sp>
    <dsp:sp modelId="{B05100B7-19C7-4A4C-853A-A3BCACF6705E}">
      <dsp:nvSpPr>
        <dsp:cNvPr id="0" name=""/>
        <dsp:cNvSpPr/>
      </dsp:nvSpPr>
      <dsp:spPr>
        <a:xfrm>
          <a:off x="3421713" y="3660911"/>
          <a:ext cx="2077020" cy="1469328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Academic Outcomes</a:t>
          </a:r>
          <a:endParaRPr lang="en-US" sz="2800" kern="1200" dirty="0"/>
        </a:p>
      </dsp:txBody>
      <dsp:txXfrm>
        <a:off x="3493453" y="3732651"/>
        <a:ext cx="1933540" cy="1325848"/>
      </dsp:txXfrm>
    </dsp:sp>
    <dsp:sp modelId="{B7050C6B-46FD-3E43-9D45-714A3EEB89EF}">
      <dsp:nvSpPr>
        <dsp:cNvPr id="0" name=""/>
        <dsp:cNvSpPr/>
      </dsp:nvSpPr>
      <dsp:spPr>
        <a:xfrm>
          <a:off x="5609336" y="3804143"/>
          <a:ext cx="3130213" cy="1227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smtClean="0"/>
            <a:t>Satisfactory course completion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smtClean="0"/>
            <a:t>Positive Faculty Recommendation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smtClean="0"/>
            <a:t>Adequate use of resources </a:t>
          </a:r>
          <a:endParaRPr lang="en-US" sz="1600" kern="1200" dirty="0"/>
        </a:p>
      </dsp:txBody>
      <dsp:txXfrm>
        <a:off x="5609336" y="3804143"/>
        <a:ext cx="3130213" cy="12271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130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0176" y="1"/>
            <a:ext cx="30130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D838DBCB-1BA1-4182-AE8E-55C1A6D39A3A}" type="datetimeFigureOut">
              <a:rPr lang="en-US" smtClean="0"/>
              <a:t>7/20/17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376"/>
            <a:ext cx="30130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0176" y="8842376"/>
            <a:ext cx="30130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C7177D1-E25A-4528-90C0-1168019B0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729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811E-D7A6-8848-AB39-F78F37B7483F}" type="datetimeFigureOut">
              <a:rPr lang="en-US" smtClean="0"/>
              <a:t>7/20/17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A63B-2760-584B-9EF8-5C7897F2A4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699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811E-D7A6-8848-AB39-F78F37B7483F}" type="datetimeFigureOut">
              <a:rPr lang="en-US" smtClean="0"/>
              <a:t>7/20/17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A63B-2760-584B-9EF8-5C7897F2A4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811E-D7A6-8848-AB39-F78F37B7483F}" type="datetimeFigureOut">
              <a:rPr lang="en-US" smtClean="0"/>
              <a:t>7/20/17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A63B-2760-584B-9EF8-5C7897F2A4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126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811E-D7A6-8848-AB39-F78F37B7483F}" type="datetimeFigureOut">
              <a:rPr lang="en-US" smtClean="0"/>
              <a:t>7/20/17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A63B-2760-584B-9EF8-5C7897F2A4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131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811E-D7A6-8848-AB39-F78F37B7483F}" type="datetimeFigureOut">
              <a:rPr lang="en-US" smtClean="0"/>
              <a:t>7/20/17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A63B-2760-584B-9EF8-5C7897F2A4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83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811E-D7A6-8848-AB39-F78F37B7483F}" type="datetimeFigureOut">
              <a:rPr lang="en-US" smtClean="0"/>
              <a:t>7/20/17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A63B-2760-584B-9EF8-5C7897F2A4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808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811E-D7A6-8848-AB39-F78F37B7483F}" type="datetimeFigureOut">
              <a:rPr lang="en-US" smtClean="0"/>
              <a:t>7/20/17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A63B-2760-584B-9EF8-5C7897F2A4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661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811E-D7A6-8848-AB39-F78F37B7483F}" type="datetimeFigureOut">
              <a:rPr lang="en-US" smtClean="0"/>
              <a:t>7/20/17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A63B-2760-584B-9EF8-5C7897F2A4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102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811E-D7A6-8848-AB39-F78F37B7483F}" type="datetimeFigureOut">
              <a:rPr lang="en-US" smtClean="0"/>
              <a:t>7/20/17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A63B-2760-584B-9EF8-5C7897F2A4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806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811E-D7A6-8848-AB39-F78F37B7483F}" type="datetimeFigureOut">
              <a:rPr lang="en-US" smtClean="0"/>
              <a:t>7/20/17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A63B-2760-584B-9EF8-5C7897F2A4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801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811E-D7A6-8848-AB39-F78F37B7483F}" type="datetimeFigureOut">
              <a:rPr lang="en-US" smtClean="0"/>
              <a:t>7/20/17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A63B-2760-584B-9EF8-5C7897F2A4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811E-D7A6-8848-AB39-F78F37B7483F}" type="datetimeFigureOut">
              <a:rPr lang="en-US" smtClean="0"/>
              <a:t>7/20/17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3A63B-2760-584B-9EF8-5C7897F2A4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584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0002"/>
            <a:ext cx="7772400" cy="1470025"/>
          </a:xfrm>
        </p:spPr>
        <p:txBody>
          <a:bodyPr/>
          <a:lstStyle/>
          <a:p>
            <a:r>
              <a:rPr lang="en-US" dirty="0" smtClean="0"/>
              <a:t>Summer Scholars </a:t>
            </a:r>
            <a:br>
              <a:rPr lang="en-US" dirty="0" smtClean="0"/>
            </a:br>
            <a:r>
              <a:rPr lang="en-US" dirty="0" smtClean="0"/>
              <a:t>Promise to Practice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" y="2068578"/>
            <a:ext cx="8801100" cy="4810649"/>
          </a:xfrm>
        </p:spPr>
        <p:txBody>
          <a:bodyPr>
            <a:normAutofit/>
          </a:bodyPr>
          <a:lstStyle/>
          <a:p>
            <a:r>
              <a:rPr lang="en-US" dirty="0" smtClean="0"/>
              <a:t>Program Expectations to Measure Student Progress</a:t>
            </a:r>
          </a:p>
          <a:p>
            <a:r>
              <a:rPr lang="en-US" dirty="0" smtClean="0"/>
              <a:t>  </a:t>
            </a:r>
          </a:p>
          <a:p>
            <a:r>
              <a:rPr lang="en-US" dirty="0" smtClean="0"/>
              <a:t>SPARC – Summer Program Academic Review Committee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algn="r"/>
            <a:r>
              <a:rPr lang="en-US" dirty="0" smtClean="0"/>
              <a:t>Mrs. Warren, EOF Director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09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/>
              <a:t>Purpose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3" y="1046285"/>
            <a:ext cx="8968154" cy="565345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To dispel the myth of getting </a:t>
            </a:r>
            <a:r>
              <a:rPr lang="en-US" sz="2800" b="1" u="sng" dirty="0" smtClean="0"/>
              <a:t>kicked out of the program</a:t>
            </a:r>
          </a:p>
          <a:p>
            <a:pPr lvl="1"/>
            <a:r>
              <a:rPr lang="en-US" sz="2400" dirty="0" smtClean="0"/>
              <a:t>One failure, doesn’t define your entire academic career</a:t>
            </a:r>
          </a:p>
          <a:p>
            <a:pPr lvl="1"/>
            <a:r>
              <a:rPr lang="en-US" sz="2400" dirty="0" smtClean="0"/>
              <a:t>During the summer program: F is for foundation, not failure</a:t>
            </a:r>
          </a:p>
          <a:p>
            <a:r>
              <a:rPr lang="en-US" sz="2400" dirty="0"/>
              <a:t>Explain </a:t>
            </a:r>
            <a:r>
              <a:rPr lang="en-US" sz="2400" dirty="0" smtClean="0"/>
              <a:t>SPARC</a:t>
            </a:r>
          </a:p>
          <a:p>
            <a:r>
              <a:rPr lang="en-US" sz="2400" dirty="0" smtClean="0"/>
              <a:t>Understand Expectations</a:t>
            </a:r>
          </a:p>
          <a:p>
            <a:pPr marL="0" indent="0" algn="ctr">
              <a:buNone/>
            </a:pPr>
            <a:r>
              <a:rPr lang="en-US" sz="3600" b="1" dirty="0" smtClean="0"/>
              <a:t>Highlights</a:t>
            </a:r>
          </a:p>
          <a:p>
            <a:r>
              <a:rPr lang="en-US" sz="2400" dirty="0" smtClean="0"/>
              <a:t>For EOF – The Summer 2017 Cohort has the Highest Academic Profile for EOF to date: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76 students accepted/deposited</a:t>
            </a:r>
            <a:r>
              <a:rPr lang="en-US" sz="2000" dirty="0" smtClean="0"/>
              <a:t> out of (2000 + Applicants)</a:t>
            </a:r>
          </a:p>
          <a:p>
            <a:r>
              <a:rPr lang="en-US" sz="2400" dirty="0" smtClean="0"/>
              <a:t>Supportive Think Tank- EOF Faculty, Staff,&amp; Student Staff, &amp; Res. Hall Staff</a:t>
            </a:r>
          </a:p>
          <a:p>
            <a:pPr marL="0" indent="0" algn="ctr">
              <a:buNone/>
            </a:pPr>
            <a:r>
              <a:rPr lang="en-US" sz="3000" b="1" dirty="0" smtClean="0"/>
              <a:t>Without </a:t>
            </a:r>
            <a:r>
              <a:rPr lang="en-US" sz="3000" b="1" u="sng" dirty="0" smtClean="0"/>
              <a:t>Students</a:t>
            </a:r>
            <a:r>
              <a:rPr lang="en-US" sz="3000" b="1" dirty="0" smtClean="0"/>
              <a:t>, the Summer Scholars Program would not exist.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304037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SPARC 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884" y="1600200"/>
            <a:ext cx="8880231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The SPARC Team is a collaborative decision making think tank comprised of faculty, staff, tutors, &amp; housing staff.  The SPARC Team is tasked with evaluating the </a:t>
            </a:r>
            <a:r>
              <a:rPr lang="en-US" dirty="0"/>
              <a:t>o</a:t>
            </a:r>
            <a:r>
              <a:rPr lang="en-US" dirty="0" smtClean="0"/>
              <a:t>verall student </a:t>
            </a:r>
            <a:r>
              <a:rPr lang="en-US" dirty="0"/>
              <a:t>p</a:t>
            </a:r>
            <a:r>
              <a:rPr lang="en-US" dirty="0" smtClean="0"/>
              <a:t>erformance based on the </a:t>
            </a:r>
            <a:r>
              <a:rPr lang="en-US" b="1" dirty="0" smtClean="0"/>
              <a:t>(3) </a:t>
            </a:r>
            <a:r>
              <a:rPr lang="en-US" b="1" u="sng" dirty="0" smtClean="0"/>
              <a:t>Success Indicators.</a:t>
            </a:r>
          </a:p>
          <a:p>
            <a:pPr marL="0" indent="0">
              <a:buNone/>
            </a:pPr>
            <a:endParaRPr lang="en-US" b="1" u="sng" dirty="0" smtClean="0"/>
          </a:p>
          <a:p>
            <a:r>
              <a:rPr lang="en-US" dirty="0" smtClean="0"/>
              <a:t>Mid-program assessment/SPARC Recommendations submitted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(July 19</a:t>
            </a:r>
            <a:r>
              <a:rPr lang="en-US" b="1" baseline="30000" dirty="0" smtClean="0">
                <a:solidFill>
                  <a:schemeClr val="accent6">
                    <a:lumMod val="75000"/>
                  </a:schemeClr>
                </a:solidFill>
              </a:rPr>
              <a:t>th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smtClean="0"/>
              <a:t>Students and Parents/Guardians Notified via email and EOF Dir. </a:t>
            </a:r>
            <a:r>
              <a:rPr lang="en-US" b="1" dirty="0" smtClean="0">
                <a:solidFill>
                  <a:srgbClr val="C00000"/>
                </a:solidFill>
              </a:rPr>
              <a:t>(July 20</a:t>
            </a:r>
            <a:r>
              <a:rPr lang="en-US" b="1" baseline="30000" dirty="0" smtClean="0">
                <a:solidFill>
                  <a:srgbClr val="C00000"/>
                </a:solidFill>
              </a:rPr>
              <a:t>th</a:t>
            </a:r>
            <a:r>
              <a:rPr lang="en-US" b="1" dirty="0" smtClean="0">
                <a:solidFill>
                  <a:srgbClr val="C00000"/>
                </a:solidFill>
              </a:rPr>
              <a:t>)</a:t>
            </a:r>
          </a:p>
          <a:p>
            <a:r>
              <a:rPr lang="en-US" dirty="0" smtClean="0"/>
              <a:t>Student SPARC Meeting/Action Plan with EOF Dir., EOF Program Specialist, Dr. </a:t>
            </a:r>
            <a:r>
              <a:rPr lang="en-US" dirty="0" err="1" smtClean="0"/>
              <a:t>Gazely</a:t>
            </a:r>
            <a:r>
              <a:rPr lang="en-US" dirty="0" smtClean="0"/>
              <a:t>, &amp; Cohort Liaison </a:t>
            </a:r>
            <a:r>
              <a:rPr lang="en-US" sz="3100" i="1" dirty="0" smtClean="0"/>
              <a:t>(Dr. </a:t>
            </a:r>
            <a:r>
              <a:rPr lang="en-US" sz="3100" i="1" dirty="0" err="1" smtClean="0"/>
              <a:t>Nayak</a:t>
            </a:r>
            <a:r>
              <a:rPr lang="en-US" sz="3100" i="1" dirty="0" smtClean="0"/>
              <a:t> or Chan, or Mrs. Cruz): </a:t>
            </a:r>
            <a:r>
              <a:rPr lang="en-US" sz="3100" b="1" dirty="0" smtClean="0">
                <a:solidFill>
                  <a:srgbClr val="008000"/>
                </a:solidFill>
              </a:rPr>
              <a:t>(July 24</a:t>
            </a:r>
            <a:r>
              <a:rPr lang="en-US" sz="3100" b="1" baseline="30000" dirty="0" smtClean="0">
                <a:solidFill>
                  <a:srgbClr val="008000"/>
                </a:solidFill>
              </a:rPr>
              <a:t>th</a:t>
            </a:r>
            <a:r>
              <a:rPr lang="en-US" sz="3100" b="1" dirty="0" smtClean="0">
                <a:solidFill>
                  <a:srgbClr val="008000"/>
                </a:solidFill>
              </a:rPr>
              <a:t> )</a:t>
            </a:r>
            <a:endParaRPr lang="en-US" b="1" i="1" dirty="0"/>
          </a:p>
          <a:p>
            <a:r>
              <a:rPr lang="en-US" dirty="0" smtClean="0"/>
              <a:t>Follow-up Student Meeting: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(Aug. 3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rd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  <a:p>
            <a:r>
              <a:rPr lang="en-US" dirty="0" smtClean="0"/>
              <a:t>Final Assessment will be completed no later than  </a:t>
            </a:r>
            <a:r>
              <a:rPr lang="en-US" b="1" u="sng" dirty="0" smtClean="0">
                <a:solidFill>
                  <a:srgbClr val="FF0000"/>
                </a:solidFill>
              </a:rPr>
              <a:t>Aug. 4</a:t>
            </a:r>
            <a:r>
              <a:rPr lang="en-US" b="1" u="sng" baseline="30000" dirty="0" smtClean="0">
                <a:solidFill>
                  <a:srgbClr val="FF0000"/>
                </a:solidFill>
              </a:rPr>
              <a:t>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Results will be in writing to student and parent/guardian.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7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Summer 2016 Outcomes – 83 Students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9534408"/>
              </p:ext>
            </p:extLst>
          </p:nvPr>
        </p:nvGraphicFramePr>
        <p:xfrm>
          <a:off x="1" y="925270"/>
          <a:ext cx="9144000" cy="5255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539260" y="5834308"/>
            <a:ext cx="849043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</a:rPr>
              <a:t>To Avoid Dismissal</a:t>
            </a:r>
            <a:r>
              <a:rPr lang="en-US" b="1" dirty="0" smtClean="0">
                <a:solidFill>
                  <a:srgbClr val="008000"/>
                </a:solidFill>
              </a:rPr>
              <a:t>, </a:t>
            </a:r>
            <a:r>
              <a:rPr lang="en-US" sz="5300" b="1" dirty="0" smtClean="0">
                <a:solidFill>
                  <a:srgbClr val="008000"/>
                </a:solidFill>
              </a:rPr>
              <a:t>Show Improvement</a:t>
            </a:r>
            <a:endParaRPr lang="en-US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00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6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Here’s How…….</a:t>
            </a:r>
            <a:br>
              <a:rPr lang="en-US" dirty="0" smtClean="0"/>
            </a:br>
            <a:r>
              <a:rPr lang="en-US" dirty="0" smtClean="0"/>
              <a:t>Measured Success Indicators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6414054"/>
              </p:ext>
            </p:extLst>
          </p:nvPr>
        </p:nvGraphicFramePr>
        <p:xfrm>
          <a:off x="202223" y="1134206"/>
          <a:ext cx="8739554" cy="5433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620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6142" y="219807"/>
            <a:ext cx="5969977" cy="42410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Action Plan Sample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482946"/>
              </p:ext>
            </p:extLst>
          </p:nvPr>
        </p:nvGraphicFramePr>
        <p:xfrm>
          <a:off x="1099038" y="1066613"/>
          <a:ext cx="7104184" cy="56858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2990">
                  <a:extLst>
                    <a:ext uri="{9D8B030D-6E8A-4147-A177-3AD203B41FA5}">
                      <a16:colId xmlns:a16="http://schemas.microsoft.com/office/drawing/2014/main" xmlns="" val="668964566"/>
                    </a:ext>
                  </a:extLst>
                </a:gridCol>
                <a:gridCol w="2251743">
                  <a:extLst>
                    <a:ext uri="{9D8B030D-6E8A-4147-A177-3AD203B41FA5}">
                      <a16:colId xmlns:a16="http://schemas.microsoft.com/office/drawing/2014/main" xmlns="" val="1231864122"/>
                    </a:ext>
                  </a:extLst>
                </a:gridCol>
                <a:gridCol w="2810071">
                  <a:extLst>
                    <a:ext uri="{9D8B030D-6E8A-4147-A177-3AD203B41FA5}">
                      <a16:colId xmlns:a16="http://schemas.microsoft.com/office/drawing/2014/main" xmlns="" val="969486586"/>
                    </a:ext>
                  </a:extLst>
                </a:gridCol>
                <a:gridCol w="1749380">
                  <a:extLst>
                    <a:ext uri="{9D8B030D-6E8A-4147-A177-3AD203B41FA5}">
                      <a16:colId xmlns:a16="http://schemas.microsoft.com/office/drawing/2014/main" xmlns="" val="4080847200"/>
                    </a:ext>
                  </a:extLst>
                </a:gridCol>
              </a:tblGrid>
              <a:tr h="1711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Action Steps: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Person (s) to Contact: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Deadline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68" marR="53668" marT="0" marB="0"/>
                </a:tc>
                <a:extLst>
                  <a:ext uri="{0D108BD9-81ED-4DB2-BD59-A6C34878D82A}">
                    <a16:rowId xmlns:a16="http://schemas.microsoft.com/office/drawing/2014/main" xmlns="" val="257638858"/>
                  </a:ext>
                </a:extLst>
              </a:tr>
              <a:tr h="12418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1.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Tutoring: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sng" dirty="0">
                          <a:effectLst/>
                        </a:rPr>
                        <a:t>Ask more questions</a:t>
                      </a:r>
                      <a:r>
                        <a:rPr lang="en-US" sz="900" dirty="0">
                          <a:effectLst/>
                        </a:rPr>
                        <a:t> during your tutoring session but be specific in the types of questions you ask.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Continue to work with your tutors.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For each tutoring session until end of summer program.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68" marR="53668" marT="0" marB="0"/>
                </a:tc>
                <a:extLst>
                  <a:ext uri="{0D108BD9-81ED-4DB2-BD59-A6C34878D82A}">
                    <a16:rowId xmlns:a16="http://schemas.microsoft.com/office/drawing/2014/main" xmlns="" val="3177377634"/>
                  </a:ext>
                </a:extLst>
              </a:tr>
              <a:tr h="32099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2.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Develop learning goals and create own study guide based on Chapter 3 Lab experiment and techniques.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Develop </a:t>
                      </a:r>
                      <a:r>
                        <a:rPr lang="en-US" sz="900" u="sng" dirty="0">
                          <a:effectLst/>
                        </a:rPr>
                        <a:t>detailed</a:t>
                      </a:r>
                      <a:r>
                        <a:rPr lang="en-US" sz="900" dirty="0">
                          <a:effectLst/>
                        </a:rPr>
                        <a:t> study guide to include information beyond definitions to </a:t>
                      </a:r>
                      <a:r>
                        <a:rPr lang="en-US" sz="900" u="sng" dirty="0">
                          <a:effectLst/>
                        </a:rPr>
                        <a:t>highlight key ideas</a:t>
                      </a:r>
                      <a:r>
                        <a:rPr lang="en-US" sz="900" dirty="0">
                          <a:effectLst/>
                        </a:rPr>
                        <a:t> and </a:t>
                      </a:r>
                      <a:r>
                        <a:rPr lang="en-US" sz="900" u="sng" dirty="0">
                          <a:effectLst/>
                        </a:rPr>
                        <a:t>concepts</a:t>
                      </a:r>
                      <a:r>
                        <a:rPr lang="en-US" sz="900" dirty="0">
                          <a:effectLst/>
                        </a:rPr>
                        <a:t> and </a:t>
                      </a:r>
                      <a:r>
                        <a:rPr lang="en-US" sz="900" u="sng" dirty="0">
                          <a:effectLst/>
                        </a:rPr>
                        <a:t>describe existing relationships</a:t>
                      </a:r>
                      <a:r>
                        <a:rPr lang="en-US" sz="900" dirty="0">
                          <a:effectLst/>
                        </a:rPr>
                        <a:t> between key ideas.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Increase class engagement by asking questions and participating in class discussion.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Provide example of detailed study guide at next SPARC meeting.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Professor Hirsch will provide an update, no later than August 5</a:t>
                      </a:r>
                      <a:r>
                        <a:rPr lang="en-US" sz="900" baseline="30000" dirty="0">
                          <a:effectLst/>
                        </a:rPr>
                        <a:t>th</a:t>
                      </a:r>
                      <a:r>
                        <a:rPr lang="en-US" sz="900" dirty="0">
                          <a:effectLst/>
                        </a:rPr>
                        <a:t>, regarding </a:t>
                      </a:r>
                      <a:r>
                        <a:rPr lang="en-US" sz="900" dirty="0" smtClean="0">
                          <a:effectLst/>
                        </a:rPr>
                        <a:t>level </a:t>
                      </a:r>
                      <a:r>
                        <a:rPr lang="en-US" sz="900" dirty="0">
                          <a:effectLst/>
                        </a:rPr>
                        <a:t>of preparation, effort, and academic outcomes.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68" marR="53668" marT="0" marB="0"/>
                </a:tc>
                <a:extLst>
                  <a:ext uri="{0D108BD9-81ED-4DB2-BD59-A6C34878D82A}">
                    <a16:rowId xmlns:a16="http://schemas.microsoft.com/office/drawing/2014/main" xmlns="" val="2947302105"/>
                  </a:ext>
                </a:extLst>
              </a:tr>
              <a:tr h="10629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3.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Review resources: 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>
                          <a:effectLst/>
                        </a:rPr>
                        <a:t>Notetaking strategies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>
                          <a:effectLst/>
                        </a:rPr>
                        <a:t>Time management-weekend schedule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Develop time grid for the weekend of 7/30-31 and provide evidence in next meeting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68" marR="53668" marT="0" marB="0"/>
                </a:tc>
                <a:extLst>
                  <a:ext uri="{0D108BD9-81ED-4DB2-BD59-A6C34878D82A}">
                    <a16:rowId xmlns:a16="http://schemas.microsoft.com/office/drawing/2014/main" xmlns="" val="1290002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886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6142" y="219807"/>
            <a:ext cx="5969977" cy="42410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Action Plan Sample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641269"/>
              </p:ext>
            </p:extLst>
          </p:nvPr>
        </p:nvGraphicFramePr>
        <p:xfrm>
          <a:off x="949570" y="827003"/>
          <a:ext cx="7227278" cy="58361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5109">
                  <a:extLst>
                    <a:ext uri="{9D8B030D-6E8A-4147-A177-3AD203B41FA5}">
                      <a16:colId xmlns:a16="http://schemas.microsoft.com/office/drawing/2014/main" xmlns="" val="2833881737"/>
                    </a:ext>
                  </a:extLst>
                </a:gridCol>
                <a:gridCol w="2575445">
                  <a:extLst>
                    <a:ext uri="{9D8B030D-6E8A-4147-A177-3AD203B41FA5}">
                      <a16:colId xmlns:a16="http://schemas.microsoft.com/office/drawing/2014/main" xmlns="" val="3705714251"/>
                    </a:ext>
                  </a:extLst>
                </a:gridCol>
                <a:gridCol w="1935278">
                  <a:extLst>
                    <a:ext uri="{9D8B030D-6E8A-4147-A177-3AD203B41FA5}">
                      <a16:colId xmlns:a16="http://schemas.microsoft.com/office/drawing/2014/main" xmlns="" val="2219416735"/>
                    </a:ext>
                  </a:extLst>
                </a:gridCol>
                <a:gridCol w="2381446">
                  <a:extLst>
                    <a:ext uri="{9D8B030D-6E8A-4147-A177-3AD203B41FA5}">
                      <a16:colId xmlns:a16="http://schemas.microsoft.com/office/drawing/2014/main" xmlns="" val="2937121850"/>
                    </a:ext>
                  </a:extLst>
                </a:gridCol>
              </a:tblGrid>
              <a:tr h="1477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42" marR="3744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Action Steps: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42" marR="3744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Person (s) to Contact: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42" marR="3744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Deadline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42" marR="37442" marT="0" marB="0"/>
                </a:tc>
                <a:extLst>
                  <a:ext uri="{0D108BD9-81ED-4DB2-BD59-A6C34878D82A}">
                    <a16:rowId xmlns:a16="http://schemas.microsoft.com/office/drawing/2014/main" xmlns="" val="3262193974"/>
                  </a:ext>
                </a:extLst>
              </a:tr>
              <a:tr h="25112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1.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42" marR="374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Tutoring: Must attend all tutoring sessions and prepare as defined by tutor notes.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Attempt problems before you attend tutoring and go prepared to address areas that you do not understand.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Ask questions and develop your notes to include diagrams, flashcards and other methods.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Needs uninterrupted study time (no headphones and/or distractions)-self-report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42" marR="374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Continue to work with your tutors.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42" marR="374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For each tutoring session until end of summer program.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42" marR="37442" marT="0" marB="0"/>
                </a:tc>
                <a:extLst>
                  <a:ext uri="{0D108BD9-81ED-4DB2-BD59-A6C34878D82A}">
                    <a16:rowId xmlns:a16="http://schemas.microsoft.com/office/drawing/2014/main" xmlns="" val="3550459405"/>
                  </a:ext>
                </a:extLst>
              </a:tr>
              <a:tr h="1624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2.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42" marR="374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Schedule a meeting with Professor </a:t>
                      </a:r>
                      <a:r>
                        <a:rPr lang="en-US" sz="900" dirty="0" err="1">
                          <a:effectLst/>
                        </a:rPr>
                        <a:t>Guarracino</a:t>
                      </a:r>
                      <a:r>
                        <a:rPr lang="en-US" sz="900" dirty="0">
                          <a:effectLst/>
                        </a:rPr>
                        <a:t> no later than Wednesday, August 3</a:t>
                      </a:r>
                      <a:r>
                        <a:rPr lang="en-US" sz="900" baseline="30000" dirty="0">
                          <a:effectLst/>
                        </a:rPr>
                        <a:t>rd</a:t>
                      </a:r>
                      <a:r>
                        <a:rPr lang="en-US" sz="900" dirty="0">
                          <a:effectLst/>
                        </a:rPr>
                        <a:t> to identify key strategies in preparation for the final exam.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Increase class engagement by asking questions and participating in class discussion.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42" marR="374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Professor Danielle Guarracino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42" marR="374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Dr. </a:t>
                      </a:r>
                      <a:r>
                        <a:rPr lang="en-US" sz="900" dirty="0" err="1">
                          <a:effectLst/>
                        </a:rPr>
                        <a:t>Guarracino</a:t>
                      </a:r>
                      <a:r>
                        <a:rPr lang="en-US" sz="900" dirty="0">
                          <a:effectLst/>
                        </a:rPr>
                        <a:t> will provide an update on student’s level of preparation, effort, and academic outcomes no later than August 5th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42" marR="37442" marT="0" marB="0"/>
                </a:tc>
                <a:extLst>
                  <a:ext uri="{0D108BD9-81ED-4DB2-BD59-A6C34878D82A}">
                    <a16:rowId xmlns:a16="http://schemas.microsoft.com/office/drawing/2014/main" xmlns="" val="3991951037"/>
                  </a:ext>
                </a:extLst>
              </a:tr>
              <a:tr h="10340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3.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42" marR="374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Review resources: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Foundations of success study habit strategies (Week 1 powerpoint)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42" marR="374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42" marR="374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Implement at least 1 Foundations of Success strategy and provide evidence of that strategy in next meeting.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42" marR="37442" marT="0" marB="0"/>
                </a:tc>
                <a:extLst>
                  <a:ext uri="{0D108BD9-81ED-4DB2-BD59-A6C34878D82A}">
                    <a16:rowId xmlns:a16="http://schemas.microsoft.com/office/drawing/2014/main" xmlns="" val="3511678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274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Tutoring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715" y="1600200"/>
            <a:ext cx="8862647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Not a punishment</a:t>
            </a:r>
          </a:p>
          <a:p>
            <a:r>
              <a:rPr lang="en-US" dirty="0" smtClean="0"/>
              <a:t>Daily Session Reports and Weekly Evaluations will be submitted by Tutors</a:t>
            </a:r>
          </a:p>
          <a:p>
            <a:r>
              <a:rPr lang="en-US" dirty="0"/>
              <a:t>Offers a unique and individualized learning experience</a:t>
            </a:r>
          </a:p>
          <a:p>
            <a:r>
              <a:rPr lang="en-US" dirty="0"/>
              <a:t>Increases good study habits</a:t>
            </a:r>
          </a:p>
          <a:p>
            <a:r>
              <a:rPr lang="en-US" dirty="0"/>
              <a:t>Improves academic performance, retention, and personal growth</a:t>
            </a:r>
          </a:p>
          <a:p>
            <a:r>
              <a:rPr lang="en-US" dirty="0"/>
              <a:t>Encourages higher level of thinking</a:t>
            </a:r>
          </a:p>
          <a:p>
            <a:r>
              <a:rPr lang="en-US" dirty="0"/>
              <a:t>Improves self-esteem</a:t>
            </a:r>
          </a:p>
          <a:p>
            <a:r>
              <a:rPr lang="en-US" dirty="0"/>
              <a:t>Helps you become an independent learner</a:t>
            </a:r>
          </a:p>
          <a:p>
            <a:r>
              <a:rPr lang="en-US" dirty="0"/>
              <a:t>Puts you in charge of your own learning process. Improves your critical thinking skills through sharing and connecting topics, ideas and assignments between classes</a:t>
            </a:r>
          </a:p>
          <a:p>
            <a:r>
              <a:rPr lang="en-US" dirty="0"/>
              <a:t>Supports in-class learning</a:t>
            </a:r>
          </a:p>
          <a:p>
            <a:r>
              <a:rPr lang="en-US" dirty="0"/>
              <a:t>Increases sense of </a:t>
            </a:r>
            <a:r>
              <a:rPr lang="en-US" dirty="0" smtClean="0"/>
              <a:t>community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3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0484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QUESTIONS?</a:t>
            </a:r>
            <a:endParaRPr lang="en-US" sz="8800" dirty="0"/>
          </a:p>
        </p:txBody>
      </p:sp>
      <p:pic>
        <p:nvPicPr>
          <p:cNvPr id="5" name="Picture 4" descr="3spoken: The Unanswered Questions of Modern Monetary Theory #1 - Does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0253" y="1982665"/>
            <a:ext cx="3625947" cy="4532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98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1267</TotalTime>
  <Words>623</Words>
  <Application>Microsoft Macintosh PowerPoint</Application>
  <PresentationFormat>On-screen Show (4:3)</PresentationFormat>
  <Paragraphs>148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Office Theme</vt:lpstr>
      <vt:lpstr>Summer Scholars  Promise to Practice</vt:lpstr>
      <vt:lpstr>Purpose</vt:lpstr>
      <vt:lpstr>SPARC Timeline</vt:lpstr>
      <vt:lpstr>Summer 2016 Outcomes – 83 Students</vt:lpstr>
      <vt:lpstr>Here’s How……. Measured Success Indicators</vt:lpstr>
      <vt:lpstr>Action Plan Sample</vt:lpstr>
      <vt:lpstr>Action Plan Sample</vt:lpstr>
      <vt:lpstr>Tutoring Benefits</vt:lpstr>
      <vt:lpstr>QUESTIONS?</vt:lpstr>
    </vt:vector>
  </TitlesOfParts>
  <Company>TCNJ</Company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Goals Approach to Studying STEM courses</dc:title>
  <dc:creator>Benny Chan</dc:creator>
  <cp:lastModifiedBy>Anthony Caruso</cp:lastModifiedBy>
  <cp:revision>43</cp:revision>
  <cp:lastPrinted>2015-07-22T15:55:14Z</cp:lastPrinted>
  <dcterms:created xsi:type="dcterms:W3CDTF">2014-07-06T18:48:07Z</dcterms:created>
  <dcterms:modified xsi:type="dcterms:W3CDTF">2017-07-20T20:39:29Z</dcterms:modified>
</cp:coreProperties>
</file>