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 id="2147483655" r:id="rId2"/>
    <p:sldMasterId id="2147483656" r:id="rId3"/>
    <p:sldMasterId id="2147483657" r:id="rId4"/>
  </p:sldMasterIdLst>
  <p:notesMasterIdLst>
    <p:notesMasterId r:id="rId28"/>
  </p:notesMasterIdLst>
  <p:sldIdLst>
    <p:sldId id="256" r:id="rId5"/>
    <p:sldId id="276" r:id="rId6"/>
    <p:sldId id="258" r:id="rId7"/>
    <p:sldId id="280" r:id="rId8"/>
    <p:sldId id="259" r:id="rId9"/>
    <p:sldId id="260" r:id="rId10"/>
    <p:sldId id="261" r:id="rId11"/>
    <p:sldId id="279" r:id="rId12"/>
    <p:sldId id="283" r:id="rId13"/>
    <p:sldId id="284" r:id="rId14"/>
    <p:sldId id="262" r:id="rId15"/>
    <p:sldId id="263" r:id="rId16"/>
    <p:sldId id="264" r:id="rId17"/>
    <p:sldId id="265" r:id="rId18"/>
    <p:sldId id="266" r:id="rId19"/>
    <p:sldId id="268" r:id="rId20"/>
    <p:sldId id="269" r:id="rId21"/>
    <p:sldId id="270" r:id="rId22"/>
    <p:sldId id="285" r:id="rId23"/>
    <p:sldId id="273" r:id="rId24"/>
    <p:sldId id="274" r:id="rId25"/>
    <p:sldId id="281" r:id="rId26"/>
    <p:sldId id="277" r:id="rId27"/>
  </p:sldIdLst>
  <p:sldSz cx="9144000" cy="6858000" type="screen4x3"/>
  <p:notesSz cx="7132638" cy="9418638"/>
  <p:embeddedFontLst>
    <p:embeddedFont>
      <p:font typeface="Questrial" panose="020B0604020202020204" charset="0"/>
      <p:regular r:id="rId29"/>
    </p:embeddedFont>
    <p:embeddedFont>
      <p:font typeface="Libre Baskerville" panose="020B0604020202020204" charset="0"/>
      <p:regular r:id="rId30"/>
      <p:bold r:id="rId31"/>
      <p:italic r:id="rId32"/>
    </p:embeddedFont>
    <p:embeddedFont>
      <p:font typeface="Comic Sans MS" panose="030F0702030302020204" pitchFamily="66"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90862" cy="4698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4040187" y="0"/>
            <a:ext cx="3090862" cy="4698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212850" y="706437"/>
            <a:ext cx="4708524" cy="35321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14375" y="4473575"/>
            <a:ext cx="5703886" cy="42386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947150"/>
            <a:ext cx="3090862" cy="4698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040187" y="8947150"/>
            <a:ext cx="3090862" cy="469899"/>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a:t>
            </a:fld>
            <a:endParaRPr lang="en-US"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 name="Shape 217"/>
          <p:cNvSpPr txBox="1">
            <a:spLocks noGrp="1"/>
          </p:cNvSpPr>
          <p:nvPr>
            <p:ph type="body" idx="1"/>
          </p:nvPr>
        </p:nvSpPr>
        <p:spPr>
          <a:xfrm>
            <a:off x="714375" y="4473575"/>
            <a:ext cx="5703886" cy="4238625"/>
          </a:xfrm>
          <a:prstGeom prst="rect">
            <a:avLst/>
          </a:prstGeom>
          <a:noFill/>
          <a:ln>
            <a:noFill/>
          </a:ln>
        </p:spPr>
        <p:txBody>
          <a:bodyPr lIns="94550" tIns="47275" rIns="94550" bIns="47275" anchor="t" anchorCtr="0">
            <a:noAutofit/>
          </a:bodyPr>
          <a:lstStyle/>
          <a:p>
            <a:pPr marL="0" marR="0" lvl="0" indent="0" algn="l" rtl="0">
              <a:spcBef>
                <a:spcPts val="0"/>
              </a:spcBef>
              <a:buClr>
                <a:srgbClr val="262673"/>
              </a:buClr>
              <a:buSzPct val="25000"/>
              <a:buFont typeface="Libre Baskerville"/>
              <a:buNone/>
            </a:pPr>
            <a:r>
              <a:rPr lang="en-US" sz="1800" b="0" i="0" u="none" strike="noStrike" cap="none">
                <a:solidFill>
                  <a:srgbClr val="262673"/>
                </a:solidFill>
                <a:latin typeface="Libre Baskerville"/>
                <a:ea typeface="Libre Baskerville"/>
                <a:cs typeface="Libre Baskerville"/>
                <a:sym typeface="Libre Baskerville"/>
              </a:rPr>
              <a:t>Welcome </a:t>
            </a:r>
            <a:br>
              <a:rPr lang="en-US" sz="1800" b="0" i="0" u="none" strike="noStrike" cap="none">
                <a:solidFill>
                  <a:srgbClr val="262673"/>
                </a:solidFill>
                <a:latin typeface="Libre Baskerville"/>
                <a:ea typeface="Libre Baskerville"/>
                <a:cs typeface="Libre Baskerville"/>
                <a:sym typeface="Libre Baskerville"/>
              </a:rPr>
            </a:br>
            <a:r>
              <a:rPr lang="en-US" sz="1800" b="0" i="0" u="none" strike="noStrike" cap="none">
                <a:solidFill>
                  <a:srgbClr val="262673"/>
                </a:solidFill>
                <a:latin typeface="Libre Baskerville"/>
                <a:ea typeface="Libre Baskerville"/>
                <a:cs typeface="Libre Baskerville"/>
                <a:sym typeface="Libre Baskerville"/>
              </a:rPr>
              <a:t>Parents, Guardians, and Friends </a:t>
            </a:r>
            <a:br>
              <a:rPr lang="en-US" sz="1800" b="0" i="0" u="none" strike="noStrike" cap="none">
                <a:solidFill>
                  <a:srgbClr val="262673"/>
                </a:solidFill>
                <a:latin typeface="Libre Baskerville"/>
                <a:ea typeface="Libre Baskerville"/>
                <a:cs typeface="Libre Baskerville"/>
                <a:sym typeface="Libre Baskerville"/>
              </a:rPr>
            </a:br>
            <a:r>
              <a:rPr lang="en-US" sz="1800" b="0" i="0" u="none" strike="noStrike" cap="none">
                <a:solidFill>
                  <a:srgbClr val="262673"/>
                </a:solidFill>
                <a:latin typeface="Libre Baskerville"/>
                <a:ea typeface="Libre Baskerville"/>
                <a:cs typeface="Libre Baskerville"/>
                <a:sym typeface="Libre Baskerville"/>
              </a:rPr>
              <a:t>to the TCNJ EOF Family</a:t>
            </a:r>
          </a:p>
          <a:p>
            <a:pPr marL="0" marR="0" lvl="0" indent="0" algn="l" rtl="0">
              <a:spcBef>
                <a:spcPts val="0"/>
              </a:spcBef>
              <a:buSzPct val="25000"/>
              <a:buFont typeface="Arial"/>
              <a:buNone/>
            </a:pPr>
            <a:endParaRPr sz="1800" b="0" i="0" u="none" strike="noStrike" cap="none">
              <a:solidFill>
                <a:srgbClr val="262673"/>
              </a:solidFill>
              <a:latin typeface="Libre Baskerville"/>
              <a:ea typeface="Libre Baskerville"/>
              <a:cs typeface="Libre Baskerville"/>
              <a:sym typeface="Libre Baskerville"/>
            </a:endParaRPr>
          </a:p>
          <a:p>
            <a:pPr marL="0" marR="0" lvl="0" indent="0" algn="l" rtl="0">
              <a:spcBef>
                <a:spcPts val="0"/>
              </a:spcBef>
              <a:buSzPct val="25000"/>
              <a:buFont typeface="Libre Baskerville"/>
              <a:buNone/>
            </a:pPr>
            <a:r>
              <a:rPr lang="en-US" sz="1800" b="0" i="0" u="none" strike="noStrike" cap="none">
                <a:latin typeface="Libre Baskerville"/>
                <a:ea typeface="Libre Baskerville"/>
                <a:cs typeface="Libre Baskerville"/>
                <a:sym typeface="Libre Baskerville"/>
              </a:rPr>
              <a:t>We are here to assist you in supporting your students to reach their goals of obtaining  higher education! Most importance, at some point your student will turn to you for advice and guidance and we want you to be ready.  Today, we will familiarize you with EOF, college terminology, TCNJ resources, and how to parent a Lion.</a:t>
            </a:r>
          </a:p>
          <a:p>
            <a:pPr marL="0" marR="0" lvl="0" indent="0" algn="l" rtl="0">
              <a:spcBef>
                <a:spcPts val="0"/>
              </a:spcBef>
              <a:buSzPct val="25000"/>
              <a:buFont typeface="Libre Baskerville"/>
              <a:buNone/>
            </a:pPr>
            <a:r>
              <a:rPr lang="en-US" sz="1800" b="0" i="0" u="none" strike="noStrike" cap="none">
                <a:latin typeface="Libre Baskerville"/>
                <a:ea typeface="Libre Baskerville"/>
                <a:cs typeface="Libre Baskerville"/>
                <a:sym typeface="Libre Baskerville"/>
              </a:rPr>
              <a:t> </a:t>
            </a:r>
          </a:p>
          <a:p>
            <a:pPr marL="0" marR="0" lvl="0" indent="0" algn="l" rtl="0">
              <a:spcBef>
                <a:spcPts val="0"/>
              </a:spcBef>
              <a:buSzPct val="25000"/>
              <a:buFont typeface="Arial"/>
              <a:buNone/>
            </a:pPr>
            <a:r>
              <a:rPr lang="en-US" sz="1800" b="0" i="0" u="none" strike="noStrike" cap="none"/>
              <a:t> Before we get started, I would like for each one of you to  raise your right hand, reach over your left shoulder, and pat your self on the back.    Being here today is a celebration.  </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At the end of this presentation, we ask that you take a few moments to complete the survey.  There are also 2 Special Note Cards.  Please write your student a special note.  Our staff will distribute them next weekend.</a:t>
            </a:r>
          </a:p>
        </p:txBody>
      </p:sp>
      <p:sp>
        <p:nvSpPr>
          <p:cNvPr id="218" name="Shape 218"/>
          <p:cNvSpPr txBox="1"/>
          <p:nvPr/>
        </p:nvSpPr>
        <p:spPr>
          <a:xfrm>
            <a:off x="4040187" y="8947150"/>
            <a:ext cx="3090862" cy="469899"/>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1</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6" name="Shape 276"/>
          <p:cNvSpPr txBox="1">
            <a:spLocks noGrp="1"/>
          </p:cNvSpPr>
          <p:nvPr>
            <p:ph type="body" idx="1"/>
          </p:nvPr>
        </p:nvSpPr>
        <p:spPr>
          <a:xfrm>
            <a:off x="714375" y="4473575"/>
            <a:ext cx="5703900" cy="4238700"/>
          </a:xfrm>
          <a:prstGeom prst="rect">
            <a:avLst/>
          </a:prstGeom>
          <a:noFill/>
          <a:ln>
            <a:noFill/>
          </a:ln>
        </p:spPr>
        <p:txBody>
          <a:bodyPr lIns="94550" tIns="47275" rIns="94550" bIns="47275" anchor="t" anchorCtr="0">
            <a:noAutofit/>
          </a:bodyPr>
          <a:lstStyle/>
          <a:p>
            <a:pPr marL="0" marR="0" lvl="0" indent="0" algn="l" rtl="0">
              <a:spcBef>
                <a:spcPts val="0"/>
              </a:spcBef>
              <a:buSzPct val="25000"/>
              <a:buNone/>
            </a:pPr>
            <a:endParaRPr sz="1800" b="0" i="0" u="none" strike="noStrike" cap="none"/>
          </a:p>
        </p:txBody>
      </p:sp>
      <p:sp>
        <p:nvSpPr>
          <p:cNvPr id="277" name="Shape 277"/>
          <p:cNvSpPr txBox="1"/>
          <p:nvPr/>
        </p:nvSpPr>
        <p:spPr>
          <a:xfrm>
            <a:off x="4040187" y="8947150"/>
            <a:ext cx="3090899" cy="469800"/>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13</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 name="Shape 283"/>
          <p:cNvSpPr txBox="1">
            <a:spLocks noGrp="1"/>
          </p:cNvSpPr>
          <p:nvPr>
            <p:ph type="body" idx="1"/>
          </p:nvPr>
        </p:nvSpPr>
        <p:spPr>
          <a:xfrm>
            <a:off x="714375" y="4473575"/>
            <a:ext cx="5703900" cy="4238700"/>
          </a:xfrm>
          <a:prstGeom prst="rect">
            <a:avLst/>
          </a:prstGeom>
          <a:noFill/>
          <a:ln>
            <a:noFill/>
          </a:ln>
        </p:spPr>
        <p:txBody>
          <a:bodyPr lIns="94550" tIns="47275" rIns="94550" bIns="47275" anchor="t" anchorCtr="0">
            <a:noAutofit/>
          </a:bodyPr>
          <a:lstStyle/>
          <a:p>
            <a:pPr marL="0" marR="0" lvl="0" indent="0" algn="l" rtl="0">
              <a:spcBef>
                <a:spcPts val="0"/>
              </a:spcBef>
              <a:buSzPct val="25000"/>
              <a:buNone/>
            </a:pPr>
            <a:endParaRPr sz="1800" b="0" i="0" u="none" strike="noStrike" cap="none"/>
          </a:p>
        </p:txBody>
      </p:sp>
      <p:sp>
        <p:nvSpPr>
          <p:cNvPr id="284" name="Shape 284"/>
          <p:cNvSpPr txBox="1"/>
          <p:nvPr/>
        </p:nvSpPr>
        <p:spPr>
          <a:xfrm>
            <a:off x="4040187" y="8947150"/>
            <a:ext cx="3090899" cy="469800"/>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14</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0" name="Shape 290"/>
          <p:cNvSpPr txBox="1">
            <a:spLocks noGrp="1"/>
          </p:cNvSpPr>
          <p:nvPr>
            <p:ph type="body" idx="1"/>
          </p:nvPr>
        </p:nvSpPr>
        <p:spPr>
          <a:xfrm>
            <a:off x="714375" y="4473575"/>
            <a:ext cx="5703900" cy="4238700"/>
          </a:xfrm>
          <a:prstGeom prst="rect">
            <a:avLst/>
          </a:prstGeom>
          <a:noFill/>
          <a:ln>
            <a:noFill/>
          </a:ln>
        </p:spPr>
        <p:txBody>
          <a:bodyPr lIns="94550" tIns="47275" rIns="94550" bIns="47275" anchor="t" anchorCtr="0">
            <a:noAutofit/>
          </a:bodyPr>
          <a:lstStyle/>
          <a:p>
            <a:pPr marL="0" marR="0" lvl="0" indent="0" algn="l" rtl="0">
              <a:spcBef>
                <a:spcPts val="0"/>
              </a:spcBef>
              <a:buSzPct val="25000"/>
              <a:buNone/>
            </a:pPr>
            <a:endParaRPr sz="1800" b="0" i="0" u="none" strike="noStrike" cap="none"/>
          </a:p>
        </p:txBody>
      </p:sp>
      <p:sp>
        <p:nvSpPr>
          <p:cNvPr id="291" name="Shape 291"/>
          <p:cNvSpPr txBox="1"/>
          <p:nvPr/>
        </p:nvSpPr>
        <p:spPr>
          <a:xfrm>
            <a:off x="4040187" y="8947150"/>
            <a:ext cx="3090899" cy="469800"/>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15</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a:spcBef>
                <a:spcPts val="0"/>
              </a:spcBef>
              <a:buNone/>
            </a:pPr>
            <a:endParaRPr/>
          </a:p>
        </p:txBody>
      </p:sp>
      <p:sp>
        <p:nvSpPr>
          <p:cNvPr id="305" name="Shape 305"/>
          <p:cNvSpPr txBox="1">
            <a:spLocks noGrp="1"/>
          </p:cNvSpPr>
          <p:nvPr>
            <p:ph type="sldNum" idx="12"/>
          </p:nvPr>
        </p:nvSpPr>
        <p:spPr>
          <a:xfrm>
            <a:off x="4040187" y="8947150"/>
            <a:ext cx="3090899" cy="469800"/>
          </a:xfrm>
          <a:prstGeom prst="rect">
            <a:avLst/>
          </a:prstGeom>
        </p:spPr>
        <p:txBody>
          <a:bodyPr lIns="94550" tIns="47275" rIns="94550" bIns="472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714375" y="4473575"/>
            <a:ext cx="5703886" cy="4238625"/>
          </a:xfrm>
          <a:prstGeom prst="rect">
            <a:avLst/>
          </a:prstGeom>
        </p:spPr>
        <p:txBody>
          <a:bodyPr lIns="91425" tIns="91425" rIns="91425" bIns="91425" anchor="t" anchorCtr="0">
            <a:noAutofit/>
          </a:bodyPr>
          <a:lstStyle/>
          <a:p>
            <a:pPr lvl="0">
              <a:spcBef>
                <a:spcPts val="0"/>
              </a:spcBef>
              <a:buNone/>
            </a:pPr>
            <a:endParaRPr/>
          </a:p>
        </p:txBody>
      </p:sp>
      <p:sp>
        <p:nvSpPr>
          <p:cNvPr id="314" name="Shape 314"/>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rtl="0">
              <a:spcBef>
                <a:spcPts val="0"/>
              </a:spcBef>
              <a:buNone/>
            </a:pPr>
            <a:endParaRPr/>
          </a:p>
        </p:txBody>
      </p:sp>
      <p:sp>
        <p:nvSpPr>
          <p:cNvPr id="320" name="Shape 320"/>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rtl="0">
              <a:spcBef>
                <a:spcPts val="0"/>
              </a:spcBef>
              <a:buNone/>
            </a:pPr>
            <a:endParaRPr lang="en-US" dirty="0"/>
          </a:p>
        </p:txBody>
      </p:sp>
      <p:sp>
        <p:nvSpPr>
          <p:cNvPr id="345" name="Shape 345"/>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714375" y="4473575"/>
            <a:ext cx="5703886" cy="4238625"/>
          </a:xfrm>
          <a:prstGeom prst="rect">
            <a:avLst/>
          </a:prstGeom>
        </p:spPr>
        <p:txBody>
          <a:bodyPr lIns="91425" tIns="91425" rIns="91425" bIns="91425" anchor="t" anchorCtr="0">
            <a:noAutofit/>
          </a:bodyPr>
          <a:lstStyle/>
          <a:p>
            <a:pPr lvl="0">
              <a:spcBef>
                <a:spcPts val="0"/>
              </a:spcBef>
              <a:buNone/>
            </a:pPr>
            <a:endParaRPr/>
          </a:p>
        </p:txBody>
      </p:sp>
      <p:sp>
        <p:nvSpPr>
          <p:cNvPr id="352" name="Shape 352"/>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706438"/>
            <a:ext cx="4708525" cy="35321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22</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714375" y="4473575"/>
            <a:ext cx="5703886" cy="4238625"/>
          </a:xfrm>
          <a:prstGeom prst="rect">
            <a:avLst/>
          </a:prstGeom>
        </p:spPr>
        <p:txBody>
          <a:bodyPr lIns="91425" tIns="91425" rIns="91425" bIns="91425" anchor="t" anchorCtr="0">
            <a:noAutofit/>
          </a:bodyPr>
          <a:lstStyle/>
          <a:p>
            <a:pPr lvl="0">
              <a:spcBef>
                <a:spcPts val="0"/>
              </a:spcBef>
              <a:buNone/>
            </a:pPr>
            <a:endParaRPr/>
          </a:p>
        </p:txBody>
      </p:sp>
      <p:sp>
        <p:nvSpPr>
          <p:cNvPr id="374" name="Shape 374"/>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6" name="Shape 366"/>
          <p:cNvSpPr txBox="1">
            <a:spLocks noGrp="1"/>
          </p:cNvSpPr>
          <p:nvPr>
            <p:ph type="body" idx="1"/>
          </p:nvPr>
        </p:nvSpPr>
        <p:spPr>
          <a:xfrm>
            <a:off x="714375" y="4473575"/>
            <a:ext cx="5703886" cy="4238625"/>
          </a:xfrm>
          <a:prstGeom prst="rect">
            <a:avLst/>
          </a:prstGeom>
          <a:noFill/>
          <a:ln>
            <a:noFill/>
          </a:ln>
        </p:spPr>
        <p:txBody>
          <a:bodyPr lIns="94550" tIns="47275" rIns="94550" bIns="47275" anchor="t" anchorCtr="0">
            <a:noAutofit/>
          </a:bodyPr>
          <a:lstStyle/>
          <a:p>
            <a:pPr marL="0" marR="0" lvl="0" indent="0" algn="l" rtl="0">
              <a:lnSpc>
                <a:spcPct val="80000"/>
              </a:lnSpc>
              <a:spcBef>
                <a:spcPts val="0"/>
              </a:spcBef>
              <a:buSzPct val="100000"/>
              <a:buFont typeface="Noto Sans Symbols"/>
              <a:buChar char="▪"/>
            </a:pPr>
            <a:r>
              <a:rPr lang="en-US" sz="1800" b="0" i="0" u="none" strike="noStrike" cap="none"/>
              <a:t>Financial Aid and HESAA document requests in a timely manner. </a:t>
            </a:r>
          </a:p>
          <a:p>
            <a:pPr marL="0" marR="0" lvl="0" indent="0" algn="l" rtl="0">
              <a:lnSpc>
                <a:spcPct val="80000"/>
              </a:lnSpc>
              <a:spcBef>
                <a:spcPts val="0"/>
              </a:spcBef>
              <a:buSzPct val="100000"/>
              <a:buFont typeface="Noto Sans Symbols"/>
              <a:buNone/>
            </a:pPr>
            <a:endParaRPr sz="1800" b="0" i="0" u="none" strike="noStrike" cap="none"/>
          </a:p>
          <a:p>
            <a:pPr marL="0" marR="0" lvl="0" indent="0" algn="l" rtl="0">
              <a:lnSpc>
                <a:spcPct val="80000"/>
              </a:lnSpc>
              <a:spcBef>
                <a:spcPts val="0"/>
              </a:spcBef>
              <a:buSzPct val="100000"/>
              <a:buFont typeface="Noto Sans Symbols"/>
              <a:buChar char="▪"/>
            </a:pPr>
            <a:r>
              <a:rPr lang="en-US" sz="1800" b="0" i="0" u="none" strike="noStrike" cap="none"/>
              <a:t>Make sure that your student opens all mail from The College of New Jersey and the Higher Education Student Assistance Authority in a timely manner.  Some of the documents may need your signature.</a:t>
            </a:r>
          </a:p>
          <a:p>
            <a:pPr marL="0" marR="0" lvl="0" indent="0" algn="l" rtl="0">
              <a:lnSpc>
                <a:spcPct val="80000"/>
              </a:lnSpc>
              <a:spcBef>
                <a:spcPts val="0"/>
              </a:spcBef>
              <a:buSzPct val="100000"/>
              <a:buFont typeface="Noto Sans Symbols"/>
              <a:buNone/>
            </a:pPr>
            <a:endParaRPr sz="1800" b="0" i="0" u="none" strike="noStrike" cap="none"/>
          </a:p>
          <a:p>
            <a:pPr marL="0" marR="0" lvl="0" indent="0" algn="l" rtl="0">
              <a:lnSpc>
                <a:spcPct val="80000"/>
              </a:lnSpc>
              <a:spcBef>
                <a:spcPts val="0"/>
              </a:spcBef>
              <a:buSzPct val="100000"/>
              <a:buFont typeface="Noto Sans Symbols"/>
              <a:buChar char="▪"/>
            </a:pPr>
            <a:r>
              <a:rPr lang="en-US" sz="1800" b="0" i="0" u="none" strike="noStrike" cap="none"/>
              <a:t>Provide your student with income verification, i.e. tax records, social security annual income statement, disability annual income statement, and/or social service annual income statement in timely manner.</a:t>
            </a:r>
          </a:p>
          <a:p>
            <a:pPr marL="0" marR="0" lvl="0" indent="0" algn="l" rtl="0">
              <a:lnSpc>
                <a:spcPct val="80000"/>
              </a:lnSpc>
              <a:spcBef>
                <a:spcPts val="0"/>
              </a:spcBef>
              <a:buSzPct val="100000"/>
              <a:buFont typeface="Noto Sans Symbols"/>
              <a:buNone/>
            </a:pPr>
            <a:endParaRPr sz="1800" b="0" i="0" u="none" strike="noStrike" cap="none"/>
          </a:p>
          <a:p>
            <a:pPr marL="0" marR="0" lvl="0" indent="0" algn="l" rtl="0">
              <a:lnSpc>
                <a:spcPct val="80000"/>
              </a:lnSpc>
              <a:spcBef>
                <a:spcPts val="0"/>
              </a:spcBef>
              <a:buSzPct val="100000"/>
              <a:buFont typeface="Noto Sans Symbols"/>
              <a:buChar char="▪"/>
            </a:pPr>
            <a:r>
              <a:rPr lang="en-US" sz="1800" b="0" i="0" u="none" strike="noStrike" cap="none"/>
              <a:t>Complete your taxes in April and FAFSA before JUNE 1 every year.  Your students TAG eligibility, EOF, and Promise Award may be affected. </a:t>
            </a:r>
          </a:p>
          <a:p>
            <a:pPr marL="0" marR="0" lvl="0" indent="0" algn="l" rtl="0">
              <a:lnSpc>
                <a:spcPct val="80000"/>
              </a:lnSpc>
              <a:spcBef>
                <a:spcPts val="0"/>
              </a:spcBef>
              <a:buSzPct val="100000"/>
              <a:buFont typeface="Noto Sans Symbols"/>
              <a:buNone/>
            </a:pPr>
            <a:endParaRPr sz="1800" b="0" i="0" u="none" strike="noStrike" cap="none"/>
          </a:p>
          <a:p>
            <a:pPr marL="0" marR="0" lvl="0" indent="0" algn="l" rtl="0">
              <a:lnSpc>
                <a:spcPct val="80000"/>
              </a:lnSpc>
              <a:spcBef>
                <a:spcPts val="0"/>
              </a:spcBef>
              <a:buSzPct val="100000"/>
              <a:buFont typeface="Noto Sans Symbols"/>
              <a:buChar char="▪"/>
            </a:pPr>
            <a:r>
              <a:rPr lang="en-US" sz="1800" b="0" i="0" u="none" strike="noStrike" cap="none"/>
              <a:t>Failure to provide this information or providing it late can have a negative effect on your student’s financial aid eligibility.  </a:t>
            </a:r>
          </a:p>
          <a:p>
            <a:pPr marL="0" marR="0" lvl="0" indent="0" algn="l" rtl="0">
              <a:spcBef>
                <a:spcPts val="0"/>
              </a:spcBef>
              <a:buSzPct val="25000"/>
              <a:buNone/>
            </a:pPr>
            <a:endParaRPr sz="1800" b="0" i="0" u="none" strike="noStrike" cap="none"/>
          </a:p>
        </p:txBody>
      </p:sp>
      <p:sp>
        <p:nvSpPr>
          <p:cNvPr id="367" name="Shape 367"/>
          <p:cNvSpPr txBox="1"/>
          <p:nvPr/>
        </p:nvSpPr>
        <p:spPr>
          <a:xfrm>
            <a:off x="4040187" y="8947150"/>
            <a:ext cx="3090862" cy="469899"/>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rtl="0">
              <a:spcBef>
                <a:spcPts val="0"/>
              </a:spcBef>
              <a:buNone/>
            </a:pPr>
            <a:endParaRPr/>
          </a:p>
        </p:txBody>
      </p:sp>
      <p:sp>
        <p:nvSpPr>
          <p:cNvPr id="233" name="Shape 233"/>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212850" y="706438"/>
            <a:ext cx="4708525" cy="3532187"/>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Classes meet M-F for 2 hours each course</a:t>
            </a:r>
          </a:p>
          <a:p>
            <a:r>
              <a:rPr lang="en-US" altLang="en-US" dirty="0">
                <a:latin typeface="Arial" panose="020B0604020202020204" pitchFamily="34" charset="0"/>
              </a:rPr>
              <a:t>Courses are accelerated and require student commitment to focusing in class, completing all assignments, asking for help, and studying.</a:t>
            </a:r>
          </a:p>
          <a:p>
            <a:r>
              <a:rPr lang="en-US" altLang="en-US" dirty="0">
                <a:latin typeface="Arial" panose="020B0604020202020204" pitchFamily="34" charset="0"/>
              </a:rPr>
              <a:t>Discuss course offerings by major</a:t>
            </a:r>
          </a:p>
          <a:p>
            <a:r>
              <a:rPr lang="en-US" altLang="en-US" dirty="0">
                <a:latin typeface="Arial" panose="020B0604020202020204" pitchFamily="34" charset="0"/>
              </a:rPr>
              <a:t>Increased level of stress</a:t>
            </a:r>
          </a:p>
          <a:p>
            <a:r>
              <a:rPr lang="en-US" altLang="en-US" dirty="0">
                <a:latin typeface="Arial" panose="020B0604020202020204" pitchFamily="34" charset="0"/>
              </a:rPr>
              <a:t>Added Mindfulness and copy skills</a:t>
            </a: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738">
              <a:spcBef>
                <a:spcPct val="30000"/>
              </a:spcBef>
              <a:defRPr sz="1200">
                <a:solidFill>
                  <a:schemeClr val="tx1"/>
                </a:solidFill>
                <a:latin typeface="Arial" panose="020B0604020202020204" pitchFamily="34" charset="0"/>
              </a:defRPr>
            </a:lvl1pPr>
            <a:lvl2pPr marL="756900" indent="-290118" defTabSz="962738">
              <a:spcBef>
                <a:spcPct val="30000"/>
              </a:spcBef>
              <a:defRPr sz="1200">
                <a:solidFill>
                  <a:schemeClr val="tx1"/>
                </a:solidFill>
                <a:latin typeface="Arial" panose="020B0604020202020204" pitchFamily="34" charset="0"/>
              </a:defRPr>
            </a:lvl2pPr>
            <a:lvl3pPr marL="1165334" indent="-231771" defTabSz="962738">
              <a:spcBef>
                <a:spcPct val="30000"/>
              </a:spcBef>
              <a:defRPr sz="1200">
                <a:solidFill>
                  <a:schemeClr val="tx1"/>
                </a:solidFill>
                <a:latin typeface="Arial" panose="020B0604020202020204" pitchFamily="34" charset="0"/>
              </a:defRPr>
            </a:lvl3pPr>
            <a:lvl4pPr marL="1632116" indent="-231771" defTabSz="962738">
              <a:spcBef>
                <a:spcPct val="30000"/>
              </a:spcBef>
              <a:defRPr sz="1200">
                <a:solidFill>
                  <a:schemeClr val="tx1"/>
                </a:solidFill>
                <a:latin typeface="Arial" panose="020B0604020202020204" pitchFamily="34" charset="0"/>
              </a:defRPr>
            </a:lvl4pPr>
            <a:lvl5pPr marL="2098898" indent="-231771" defTabSz="962738">
              <a:spcBef>
                <a:spcPct val="30000"/>
              </a:spcBef>
              <a:defRPr sz="1200">
                <a:solidFill>
                  <a:schemeClr val="tx1"/>
                </a:solidFill>
                <a:latin typeface="Arial" panose="020B0604020202020204" pitchFamily="34" charset="0"/>
              </a:defRPr>
            </a:lvl5pPr>
            <a:lvl6pPr marL="2565679" indent="-231771" defTabSz="962738" eaLnBrk="0" fontAlgn="base" hangingPunct="0">
              <a:spcBef>
                <a:spcPct val="30000"/>
              </a:spcBef>
              <a:spcAft>
                <a:spcPct val="0"/>
              </a:spcAft>
              <a:defRPr sz="1200">
                <a:solidFill>
                  <a:schemeClr val="tx1"/>
                </a:solidFill>
                <a:latin typeface="Arial" panose="020B0604020202020204" pitchFamily="34" charset="0"/>
              </a:defRPr>
            </a:lvl6pPr>
            <a:lvl7pPr marL="3032461" indent="-231771" defTabSz="962738" eaLnBrk="0" fontAlgn="base" hangingPunct="0">
              <a:spcBef>
                <a:spcPct val="30000"/>
              </a:spcBef>
              <a:spcAft>
                <a:spcPct val="0"/>
              </a:spcAft>
              <a:defRPr sz="1200">
                <a:solidFill>
                  <a:schemeClr val="tx1"/>
                </a:solidFill>
                <a:latin typeface="Arial" panose="020B0604020202020204" pitchFamily="34" charset="0"/>
              </a:defRPr>
            </a:lvl7pPr>
            <a:lvl8pPr marL="3499243" indent="-231771" defTabSz="962738" eaLnBrk="0" fontAlgn="base" hangingPunct="0">
              <a:spcBef>
                <a:spcPct val="30000"/>
              </a:spcBef>
              <a:spcAft>
                <a:spcPct val="0"/>
              </a:spcAft>
              <a:defRPr sz="1200">
                <a:solidFill>
                  <a:schemeClr val="tx1"/>
                </a:solidFill>
                <a:latin typeface="Arial" panose="020B0604020202020204" pitchFamily="34" charset="0"/>
              </a:defRPr>
            </a:lvl8pPr>
            <a:lvl9pPr marL="3966024" indent="-231771" defTabSz="962738"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F34DFE26-0CBA-44F2-9E7C-13F9B49B6E5D}"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74485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rtl="0">
              <a:spcBef>
                <a:spcPts val="0"/>
              </a:spcBef>
              <a:buNone/>
            </a:pPr>
            <a:endParaRPr/>
          </a:p>
        </p:txBody>
      </p:sp>
      <p:sp>
        <p:nvSpPr>
          <p:cNvPr id="240" name="Shape 240"/>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714375" y="4473575"/>
            <a:ext cx="5703886" cy="4238625"/>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14375" y="4473575"/>
            <a:ext cx="5703886" cy="4238625"/>
          </a:xfrm>
          <a:prstGeom prst="rect">
            <a:avLst/>
          </a:prstGeom>
        </p:spPr>
        <p:txBody>
          <a:bodyPr lIns="91425" tIns="91425" rIns="91425" bIns="91425" anchor="t" anchorCtr="0">
            <a:noAutofit/>
          </a:bodyPr>
          <a:lstStyle/>
          <a:p>
            <a:pPr lvl="0">
              <a:spcBef>
                <a:spcPts val="0"/>
              </a:spcBef>
              <a:buNone/>
            </a:pPr>
            <a:endParaRPr/>
          </a:p>
        </p:txBody>
      </p:sp>
      <p:sp>
        <p:nvSpPr>
          <p:cNvPr id="255" name="Shape 255"/>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714375" y="4473575"/>
            <a:ext cx="5703900" cy="4238700"/>
          </a:xfrm>
          <a:prstGeom prst="rect">
            <a:avLst/>
          </a:prstGeom>
        </p:spPr>
        <p:txBody>
          <a:bodyPr lIns="91425" tIns="91425" rIns="91425" bIns="91425" anchor="t" anchorCtr="0">
            <a:noAutofit/>
          </a:bodyPr>
          <a:lstStyle/>
          <a:p>
            <a:pPr lvl="0" rtl="0">
              <a:spcBef>
                <a:spcPts val="0"/>
              </a:spcBef>
              <a:buNone/>
            </a:pPr>
            <a:endParaRPr/>
          </a:p>
        </p:txBody>
      </p:sp>
      <p:sp>
        <p:nvSpPr>
          <p:cNvPr id="262" name="Shape 262"/>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212850" y="706438"/>
            <a:ext cx="4708525" cy="35321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9" name="Shape 269"/>
          <p:cNvSpPr txBox="1">
            <a:spLocks noGrp="1"/>
          </p:cNvSpPr>
          <p:nvPr>
            <p:ph type="body" idx="1"/>
          </p:nvPr>
        </p:nvSpPr>
        <p:spPr>
          <a:xfrm>
            <a:off x="714375" y="4473575"/>
            <a:ext cx="5703886" cy="4238625"/>
          </a:xfrm>
          <a:prstGeom prst="rect">
            <a:avLst/>
          </a:prstGeom>
          <a:noFill/>
          <a:ln>
            <a:noFill/>
          </a:ln>
        </p:spPr>
        <p:txBody>
          <a:bodyPr lIns="94550" tIns="47275" rIns="94550" bIns="47275" anchor="t" anchorCtr="0">
            <a:noAutofit/>
          </a:bodyPr>
          <a:lstStyle/>
          <a:p>
            <a:pPr marL="0" marR="0" lvl="0" indent="0" algn="l" rtl="0">
              <a:spcBef>
                <a:spcPts val="0"/>
              </a:spcBef>
              <a:buSzPct val="25000"/>
              <a:buNone/>
            </a:pPr>
            <a:endParaRPr sz="1800" b="0" i="0" u="none" strike="noStrike" cap="none"/>
          </a:p>
        </p:txBody>
      </p:sp>
      <p:sp>
        <p:nvSpPr>
          <p:cNvPr id="270" name="Shape 270"/>
          <p:cNvSpPr txBox="1"/>
          <p:nvPr/>
        </p:nvSpPr>
        <p:spPr>
          <a:xfrm>
            <a:off x="4040187" y="8947150"/>
            <a:ext cx="3090862" cy="469899"/>
          </a:xfrm>
          <a:prstGeom prst="rect">
            <a:avLst/>
          </a:prstGeom>
          <a:noFill/>
          <a:ln>
            <a:noFill/>
          </a:ln>
        </p:spPr>
        <p:txBody>
          <a:bodyPr lIns="94550" tIns="47275" rIns="94550" bIns="472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12</a:t>
            </a:fld>
            <a:endParaRPr lang="en-US" sz="1200" b="0" i="0" u="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14400" y="277812"/>
            <a:ext cx="77724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4" name="Shape 44"/>
          <p:cNvSpPr txBox="1">
            <a:spLocks noGrp="1"/>
          </p:cNvSpPr>
          <p:nvPr>
            <p:ph type="body" idx="1"/>
          </p:nvPr>
        </p:nvSpPr>
        <p:spPr>
          <a:xfrm>
            <a:off x="914400" y="1600200"/>
            <a:ext cx="3809999" cy="4530724"/>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45" name="Shape 45"/>
          <p:cNvSpPr txBox="1">
            <a:spLocks noGrp="1"/>
          </p:cNvSpPr>
          <p:nvPr>
            <p:ph type="body" idx="2"/>
          </p:nvPr>
        </p:nvSpPr>
        <p:spPr>
          <a:xfrm>
            <a:off x="4876800" y="1600200"/>
            <a:ext cx="3809999" cy="2189163"/>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46" name="Shape 46"/>
          <p:cNvSpPr txBox="1">
            <a:spLocks noGrp="1"/>
          </p:cNvSpPr>
          <p:nvPr>
            <p:ph type="body" idx="3"/>
          </p:nvPr>
        </p:nvSpPr>
        <p:spPr>
          <a:xfrm>
            <a:off x="4876800" y="3941762"/>
            <a:ext cx="3809999" cy="2189161"/>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47" name="Shape 47"/>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914400" y="277812"/>
            <a:ext cx="77724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2" name="Shape 52"/>
          <p:cNvSpPr txBox="1">
            <a:spLocks noGrp="1"/>
          </p:cNvSpPr>
          <p:nvPr>
            <p:ph type="body" idx="1"/>
          </p:nvPr>
        </p:nvSpPr>
        <p:spPr>
          <a:xfrm>
            <a:off x="914400" y="1600200"/>
            <a:ext cx="3809999" cy="4530724"/>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53" name="Shape 53"/>
          <p:cNvSpPr txBox="1">
            <a:spLocks noGrp="1"/>
          </p:cNvSpPr>
          <p:nvPr>
            <p:ph type="body" idx="2"/>
          </p:nvPr>
        </p:nvSpPr>
        <p:spPr>
          <a:xfrm>
            <a:off x="4876800" y="1600200"/>
            <a:ext cx="3809999" cy="4530724"/>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54" name="Shape 54"/>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945200" y="624110"/>
            <a:ext cx="6589199" cy="128088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3" name="Shape 93"/>
          <p:cNvSpPr txBox="1">
            <a:spLocks noGrp="1"/>
          </p:cNvSpPr>
          <p:nvPr>
            <p:ph type="body" idx="1"/>
          </p:nvPr>
        </p:nvSpPr>
        <p:spPr>
          <a:xfrm>
            <a:off x="1942415" y="2133600"/>
            <a:ext cx="6591984" cy="3777622"/>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94" name="Shape 94"/>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1"/>
        <p:cNvGrpSpPr/>
        <p:nvPr/>
      </p:nvGrpSpPr>
      <p:grpSpPr>
        <a:xfrm>
          <a:off x="0" y="0"/>
          <a:ext cx="0" cy="0"/>
          <a:chOff x="0" y="0"/>
          <a:chExt cx="0" cy="0"/>
        </a:xfrm>
      </p:grpSpPr>
      <p:sp>
        <p:nvSpPr>
          <p:cNvPr id="132" name="Shape 132"/>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33" name="Shape 133"/>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34" name="Shape 134"/>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7811E-D7A6-8848-AB39-F78F37B7483F}" type="datetimeFigureOut">
              <a:rPr lang="en-US" smtClean="0"/>
              <a:pPr/>
              <a:t>6/25/2018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93A63B-2760-584B-9EF8-5C7897F2A4F4}" type="slidenum">
              <a:rPr lang="en-US" smtClean="0"/>
              <a:pPr/>
              <a:t>‹#›</a:t>
            </a:fld>
            <a:endParaRPr lang="en-US" dirty="0"/>
          </a:p>
        </p:txBody>
      </p:sp>
    </p:spTree>
    <p:extLst>
      <p:ext uri="{BB962C8B-B14F-4D97-AF65-F5344CB8AC3E}">
        <p14:creationId xmlns:p14="http://schemas.microsoft.com/office/powerpoint/2010/main" val="244413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9"/>
        <p:cNvGrpSpPr/>
        <p:nvPr/>
      </p:nvGrpSpPr>
      <p:grpSpPr>
        <a:xfrm>
          <a:off x="0" y="0"/>
          <a:ext cx="0" cy="0"/>
          <a:chOff x="0" y="0"/>
          <a:chExt cx="0" cy="0"/>
        </a:xfrm>
      </p:grpSpPr>
      <p:sp>
        <p:nvSpPr>
          <p:cNvPr id="170" name="Shape 170"/>
          <p:cNvSpPr txBox="1">
            <a:spLocks noGrp="1"/>
          </p:cNvSpPr>
          <p:nvPr>
            <p:ph type="ctrTitle"/>
          </p:nvPr>
        </p:nvSpPr>
        <p:spPr>
          <a:xfrm>
            <a:off x="1942416" y="2514600"/>
            <a:ext cx="6600450" cy="2262781"/>
          </a:xfrm>
          <a:prstGeom prst="rect">
            <a:avLst/>
          </a:prstGeom>
          <a:noFill/>
          <a:ln>
            <a:noFill/>
          </a:ln>
        </p:spPr>
        <p:txBody>
          <a:bodyPr lIns="91425" tIns="91425" rIns="91425" bIns="91425" anchor="b" anchorCtr="0"/>
          <a:lstStyle>
            <a:lvl1pPr marL="0" marR="0" lvl="0" indent="0" algn="l" rtl="0">
              <a:spcBef>
                <a:spcPts val="0"/>
              </a:spcBef>
              <a:spcAft>
                <a:spcPts val="0"/>
              </a:spcAft>
              <a:buNone/>
              <a:defRPr sz="54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71" name="Shape 171"/>
          <p:cNvSpPr txBox="1">
            <a:spLocks noGrp="1"/>
          </p:cNvSpPr>
          <p:nvPr>
            <p:ph type="subTitle" idx="1"/>
          </p:nvPr>
        </p:nvSpPr>
        <p:spPr>
          <a:xfrm>
            <a:off x="1942416" y="4777380"/>
            <a:ext cx="6600450" cy="1126282"/>
          </a:xfrm>
          <a:prstGeom prst="rect">
            <a:avLst/>
          </a:prstGeom>
          <a:noFill/>
          <a:ln>
            <a:noFill/>
          </a:ln>
        </p:spPr>
        <p:txBody>
          <a:bodyPr lIns="91425" tIns="91425" rIns="91425" bIns="91425" anchor="t" anchorCtr="0"/>
          <a:lstStyle>
            <a:lvl1pPr marL="0" marR="0" lvl="0" indent="0" algn="l" rtl="0">
              <a:spcBef>
                <a:spcPts val="1000"/>
              </a:spcBef>
              <a:spcAft>
                <a:spcPts val="0"/>
              </a:spcAft>
              <a:buClr>
                <a:schemeClr val="accent1"/>
              </a:buClr>
              <a:buFont typeface="Noto Sans Symbols"/>
              <a:buNone/>
              <a:defRPr sz="1800" b="0" i="0" u="none" strike="noStrike" cap="none">
                <a:solidFill>
                  <a:srgbClr val="595959"/>
                </a:solidFill>
                <a:latin typeface="Questrial"/>
                <a:ea typeface="Questrial"/>
                <a:cs typeface="Questrial"/>
                <a:sym typeface="Questrial"/>
              </a:defRPr>
            </a:lvl1pPr>
            <a:lvl2pPr marL="457200" marR="0" lvl="1" indent="0" algn="ctr" rtl="0">
              <a:spcBef>
                <a:spcPts val="1000"/>
              </a:spcBef>
              <a:spcAft>
                <a:spcPts val="0"/>
              </a:spcAft>
              <a:buClr>
                <a:schemeClr val="accent1"/>
              </a:buClr>
              <a:buFont typeface="Noto Sans Symbols"/>
              <a:buNone/>
              <a:defRPr sz="1600" b="0" i="0" u="none" strike="noStrike" cap="none">
                <a:solidFill>
                  <a:srgbClr val="888888"/>
                </a:solidFill>
                <a:latin typeface="Questrial"/>
                <a:ea typeface="Questrial"/>
                <a:cs typeface="Questrial"/>
                <a:sym typeface="Questrial"/>
              </a:defRPr>
            </a:lvl2pPr>
            <a:lvl3pPr marL="914400" marR="0" lvl="2" indent="0" algn="ctr" rtl="0">
              <a:spcBef>
                <a:spcPts val="1000"/>
              </a:spcBef>
              <a:spcAft>
                <a:spcPts val="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3pPr>
            <a:lvl4pPr marL="1371600" marR="0" lvl="3"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4pPr>
            <a:lvl5pPr marL="1828800" marR="0" lvl="4"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5pPr>
            <a:lvl6pPr marL="2286000" marR="0" lvl="5"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6pPr>
            <a:lvl7pPr marL="2743200" marR="0" lvl="6"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7pPr>
            <a:lvl8pPr marL="3200400" marR="0" lvl="7"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8pPr>
            <a:lvl9pPr marL="3657600" marR="0" lvl="8" indent="0" algn="ctr" rtl="0">
              <a:spcBef>
                <a:spcPts val="1000"/>
              </a:spcBef>
              <a:spcAft>
                <a:spcPts val="0"/>
              </a:spcAft>
              <a:buClr>
                <a:schemeClr val="accent1"/>
              </a:buClr>
              <a:buFont typeface="Noto Sans Symbols"/>
              <a:buNone/>
              <a:defRPr sz="1200" b="0" i="0" u="none" strike="noStrike" cap="none">
                <a:solidFill>
                  <a:srgbClr val="888888"/>
                </a:solidFill>
                <a:latin typeface="Questrial"/>
                <a:ea typeface="Questrial"/>
                <a:cs typeface="Questrial"/>
                <a:sym typeface="Questrial"/>
              </a:defRPr>
            </a:lvl9pPr>
          </a:lstStyle>
          <a:p>
            <a:endParaRPr/>
          </a:p>
        </p:txBody>
      </p:sp>
      <p:sp>
        <p:nvSpPr>
          <p:cNvPr id="172" name="Shape 172"/>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sldNum" idx="12"/>
          </p:nvPr>
        </p:nvSpPr>
        <p:spPr>
          <a:xfrm>
            <a:off x="423862" y="4529137"/>
            <a:ext cx="5842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5DEE5"/>
            </a:gs>
          </a:gsLst>
          <a:lin ang="5400000" scaled="0"/>
        </a:gradFill>
        <a:effectLst/>
      </p:bgPr>
    </p:bg>
    <p:spTree>
      <p:nvGrpSpPr>
        <p:cNvPr id="1" name="Shape 9"/>
        <p:cNvGrpSpPr/>
        <p:nvPr/>
      </p:nvGrpSpPr>
      <p:grpSpPr>
        <a:xfrm>
          <a:off x="0" y="0"/>
          <a:ext cx="0" cy="0"/>
          <a:chOff x="0" y="0"/>
          <a:chExt cx="0" cy="0"/>
        </a:xfrm>
      </p:grpSpPr>
      <p:grpSp>
        <p:nvGrpSpPr>
          <p:cNvPr id="10" name="Shape 10"/>
          <p:cNvGrpSpPr/>
          <p:nvPr/>
        </p:nvGrpSpPr>
        <p:grpSpPr>
          <a:xfrm>
            <a:off x="0" y="228599"/>
            <a:ext cx="1981200" cy="6638925"/>
            <a:chOff x="0" y="0"/>
            <a:chExt cx="2147483647" cy="2147483647"/>
          </a:xfrm>
        </p:grpSpPr>
        <p:sp>
          <p:nvSpPr>
            <p:cNvPr id="11" name="Shape 11"/>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 name="Shape 12"/>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 name="Shape 13"/>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 name="Shape 14"/>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 name="Shape 15"/>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 name="Shape 16"/>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7" name="Shape 17"/>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8" name="Shape 18"/>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9" name="Shape 19"/>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0" name="Shape 20"/>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1" name="Shape 21"/>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2" name="Shape 22"/>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grpSp>
        <p:nvGrpSpPr>
          <p:cNvPr id="23" name="Shape 23"/>
          <p:cNvGrpSpPr/>
          <p:nvPr/>
        </p:nvGrpSpPr>
        <p:grpSpPr>
          <a:xfrm>
            <a:off x="20637" y="0"/>
            <a:ext cx="1952625" cy="6853237"/>
            <a:chOff x="0" y="0"/>
            <a:chExt cx="2147483647" cy="2147483647"/>
          </a:xfrm>
        </p:grpSpPr>
        <p:sp>
          <p:nvSpPr>
            <p:cNvPr id="24" name="Shape 24"/>
            <p:cNvSpPr/>
            <p:nvPr/>
          </p:nvSpPr>
          <p:spPr>
            <a:xfrm>
              <a:off x="0" y="0"/>
              <a:ext cx="450447748" cy="1379228067"/>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 name="Shape 25"/>
            <p:cNvSpPr/>
            <p:nvPr/>
          </p:nvSpPr>
          <p:spPr>
            <a:xfrm>
              <a:off x="476637487" y="1352490681"/>
              <a:ext cx="385849199" cy="495369363"/>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6" name="Shape 26"/>
            <p:cNvSpPr/>
            <p:nvPr/>
          </p:nvSpPr>
          <p:spPr>
            <a:xfrm>
              <a:off x="892166525" y="1837052079"/>
              <a:ext cx="392832866" cy="310431546"/>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7" name="Shape 27"/>
            <p:cNvSpPr/>
            <p:nvPr/>
          </p:nvSpPr>
          <p:spPr>
            <a:xfrm>
              <a:off x="450448072" y="1367502082"/>
              <a:ext cx="502825373" cy="700722436"/>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8" name="Shape 28"/>
            <p:cNvSpPr/>
            <p:nvPr/>
          </p:nvSpPr>
          <p:spPr>
            <a:xfrm>
              <a:off x="401561977" y="403783646"/>
              <a:ext cx="158879408" cy="948707093"/>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9" name="Shape 29"/>
            <p:cNvSpPr/>
            <p:nvPr/>
          </p:nvSpPr>
          <p:spPr>
            <a:xfrm>
              <a:off x="988191794" y="2059217604"/>
              <a:ext cx="122214502" cy="88265973"/>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0" name="Shape 30"/>
            <p:cNvSpPr/>
            <p:nvPr/>
          </p:nvSpPr>
          <p:spPr>
            <a:xfrm>
              <a:off x="432988832" y="1287042149"/>
              <a:ext cx="75075174" cy="160319674"/>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1" name="Shape 31"/>
            <p:cNvSpPr/>
            <p:nvPr/>
          </p:nvSpPr>
          <p:spPr>
            <a:xfrm>
              <a:off x="862485484" y="985617417"/>
              <a:ext cx="1284998162" cy="851434552"/>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2" name="Shape 32"/>
            <p:cNvSpPr/>
            <p:nvPr/>
          </p:nvSpPr>
          <p:spPr>
            <a:xfrm>
              <a:off x="953273313" y="2068224139"/>
              <a:ext cx="109993601" cy="79259067"/>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3" name="Shape 33"/>
            <p:cNvSpPr/>
            <p:nvPr/>
          </p:nvSpPr>
          <p:spPr>
            <a:xfrm>
              <a:off x="862485484" y="1847860035"/>
              <a:ext cx="125706343" cy="211357520"/>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4" name="Shape 34"/>
            <p:cNvSpPr/>
            <p:nvPr/>
          </p:nvSpPr>
          <p:spPr>
            <a:xfrm>
              <a:off x="862485484" y="1808830699"/>
              <a:ext cx="34918430" cy="71453440"/>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5" name="Shape 35"/>
            <p:cNvSpPr/>
            <p:nvPr/>
          </p:nvSpPr>
          <p:spPr>
            <a:xfrm>
              <a:off x="892166525" y="1981159503"/>
              <a:ext cx="192051363" cy="166324143"/>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sp>
        <p:nvSpPr>
          <p:cNvPr id="36" name="Shape 36"/>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 name="Shape 37"/>
          <p:cNvSpPr txBox="1">
            <a:spLocks noGrp="1"/>
          </p:cNvSpPr>
          <p:nvPr>
            <p:ph type="title"/>
          </p:nvPr>
        </p:nvSpPr>
        <p:spPr>
          <a:xfrm>
            <a:off x="1944686" y="623887"/>
            <a:ext cx="6589711"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1943100" y="2133600"/>
            <a:ext cx="6591299"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39" name="Shape 39"/>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5DEE5"/>
            </a:gs>
          </a:gsLst>
          <a:lin ang="5400000" scaled="0"/>
        </a:gradFill>
        <a:effectLst/>
      </p:bgPr>
    </p:bg>
    <p:spTree>
      <p:nvGrpSpPr>
        <p:cNvPr id="1" name="Shape 57"/>
        <p:cNvGrpSpPr/>
        <p:nvPr/>
      </p:nvGrpSpPr>
      <p:grpSpPr>
        <a:xfrm>
          <a:off x="0" y="0"/>
          <a:ext cx="0" cy="0"/>
          <a:chOff x="0" y="0"/>
          <a:chExt cx="0" cy="0"/>
        </a:xfrm>
      </p:grpSpPr>
      <p:grpSp>
        <p:nvGrpSpPr>
          <p:cNvPr id="58" name="Shape 58"/>
          <p:cNvGrpSpPr/>
          <p:nvPr/>
        </p:nvGrpSpPr>
        <p:grpSpPr>
          <a:xfrm>
            <a:off x="0" y="228599"/>
            <a:ext cx="1981200" cy="6638925"/>
            <a:chOff x="0" y="0"/>
            <a:chExt cx="2147483647" cy="2147483647"/>
          </a:xfrm>
        </p:grpSpPr>
        <p:sp>
          <p:nvSpPr>
            <p:cNvPr id="59" name="Shape 59"/>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0" name="Shape 60"/>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1" name="Shape 61"/>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2" name="Shape 62"/>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3" name="Shape 63"/>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4" name="Shape 64"/>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5" name="Shape 65"/>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6" name="Shape 66"/>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7" name="Shape 67"/>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8" name="Shape 68"/>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9" name="Shape 69"/>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0" name="Shape 70"/>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grpSp>
        <p:nvGrpSpPr>
          <p:cNvPr id="71" name="Shape 71"/>
          <p:cNvGrpSpPr/>
          <p:nvPr/>
        </p:nvGrpSpPr>
        <p:grpSpPr>
          <a:xfrm>
            <a:off x="20637" y="0"/>
            <a:ext cx="1952625" cy="6853237"/>
            <a:chOff x="0" y="0"/>
            <a:chExt cx="2147483647" cy="2147483647"/>
          </a:xfrm>
        </p:grpSpPr>
        <p:sp>
          <p:nvSpPr>
            <p:cNvPr id="72" name="Shape 72"/>
            <p:cNvSpPr/>
            <p:nvPr/>
          </p:nvSpPr>
          <p:spPr>
            <a:xfrm>
              <a:off x="0" y="0"/>
              <a:ext cx="450447748" cy="1379228067"/>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3" name="Shape 73"/>
            <p:cNvSpPr/>
            <p:nvPr/>
          </p:nvSpPr>
          <p:spPr>
            <a:xfrm>
              <a:off x="476637487" y="1352490681"/>
              <a:ext cx="385849199" cy="495369363"/>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4" name="Shape 74"/>
            <p:cNvSpPr/>
            <p:nvPr/>
          </p:nvSpPr>
          <p:spPr>
            <a:xfrm>
              <a:off x="892166525" y="1837052079"/>
              <a:ext cx="392832866" cy="310431546"/>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5" name="Shape 75"/>
            <p:cNvSpPr/>
            <p:nvPr/>
          </p:nvSpPr>
          <p:spPr>
            <a:xfrm>
              <a:off x="450448072" y="1367502082"/>
              <a:ext cx="502825373" cy="700722436"/>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6" name="Shape 76"/>
            <p:cNvSpPr/>
            <p:nvPr/>
          </p:nvSpPr>
          <p:spPr>
            <a:xfrm>
              <a:off x="401561977" y="403783646"/>
              <a:ext cx="158879408" cy="948707093"/>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7" name="Shape 77"/>
            <p:cNvSpPr/>
            <p:nvPr/>
          </p:nvSpPr>
          <p:spPr>
            <a:xfrm>
              <a:off x="988191794" y="2059217604"/>
              <a:ext cx="122214502" cy="88265973"/>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8" name="Shape 78"/>
            <p:cNvSpPr/>
            <p:nvPr/>
          </p:nvSpPr>
          <p:spPr>
            <a:xfrm>
              <a:off x="432988832" y="1287042149"/>
              <a:ext cx="75075174" cy="160319674"/>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9" name="Shape 79"/>
            <p:cNvSpPr/>
            <p:nvPr/>
          </p:nvSpPr>
          <p:spPr>
            <a:xfrm>
              <a:off x="862485484" y="985617417"/>
              <a:ext cx="1284998162" cy="851434552"/>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0" name="Shape 80"/>
            <p:cNvSpPr/>
            <p:nvPr/>
          </p:nvSpPr>
          <p:spPr>
            <a:xfrm>
              <a:off x="953273313" y="2068224139"/>
              <a:ext cx="109993601" cy="79259067"/>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1" name="Shape 81"/>
            <p:cNvSpPr/>
            <p:nvPr/>
          </p:nvSpPr>
          <p:spPr>
            <a:xfrm>
              <a:off x="862485484" y="1847860035"/>
              <a:ext cx="125706343" cy="211357520"/>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2" name="Shape 82"/>
            <p:cNvSpPr/>
            <p:nvPr/>
          </p:nvSpPr>
          <p:spPr>
            <a:xfrm>
              <a:off x="862485484" y="1808830699"/>
              <a:ext cx="34918430" cy="71453440"/>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3" name="Shape 83"/>
            <p:cNvSpPr/>
            <p:nvPr/>
          </p:nvSpPr>
          <p:spPr>
            <a:xfrm>
              <a:off x="892166525" y="1981159503"/>
              <a:ext cx="192051363" cy="166324143"/>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sp>
        <p:nvSpPr>
          <p:cNvPr id="84" name="Shape 84"/>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5" name="Shape 85"/>
          <p:cNvSpPr/>
          <p:nvPr/>
        </p:nvSpPr>
        <p:spPr>
          <a:xfrm rot="10800000" flipH="1">
            <a:off x="0" y="711199"/>
            <a:ext cx="1358899" cy="508000"/>
          </a:xfrm>
          <a:custGeom>
            <a:avLst/>
            <a:gdLst/>
            <a:ahLst/>
            <a:cxnLst/>
            <a:rect l="0" t="0" r="0" b="0"/>
            <a:pathLst>
              <a:path w="120000" h="120000" extrusionOk="0">
                <a:moveTo>
                  <a:pt x="120000" y="56328"/>
                </a:moveTo>
                <a:lnTo>
                  <a:pt x="99772" y="2256"/>
                </a:lnTo>
                <a:cubicBezTo>
                  <a:pt x="99635" y="1884"/>
                  <a:pt x="99468" y="1500"/>
                  <a:pt x="99332" y="1128"/>
                </a:cubicBezTo>
                <a:cubicBezTo>
                  <a:pt x="98922" y="0"/>
                  <a:pt x="98497" y="0"/>
                  <a:pt x="98072" y="0"/>
                </a:cubicBezTo>
                <a:lnTo>
                  <a:pt x="90060" y="0"/>
                </a:lnTo>
                <a:lnTo>
                  <a:pt x="0" y="744"/>
                </a:lnTo>
                <a:lnTo>
                  <a:pt x="0" y="120000"/>
                </a:lnTo>
                <a:lnTo>
                  <a:pt x="90060" y="119424"/>
                </a:lnTo>
                <a:lnTo>
                  <a:pt x="98072" y="119424"/>
                </a:lnTo>
                <a:cubicBezTo>
                  <a:pt x="98497" y="119424"/>
                  <a:pt x="98922" y="118308"/>
                  <a:pt x="99332" y="118308"/>
                </a:cubicBezTo>
                <a:cubicBezTo>
                  <a:pt x="99332" y="117168"/>
                  <a:pt x="99772" y="117168"/>
                  <a:pt x="99772" y="117168"/>
                </a:cubicBezTo>
                <a:lnTo>
                  <a:pt x="120000" y="63096"/>
                </a:lnTo>
                <a:cubicBezTo>
                  <a:pt x="120834" y="60840"/>
                  <a:pt x="120834" y="58596"/>
                  <a:pt x="120000" y="56328"/>
                </a:cubicBez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6" name="Shape 86"/>
          <p:cNvSpPr txBox="1">
            <a:spLocks noGrp="1"/>
          </p:cNvSpPr>
          <p:nvPr>
            <p:ph type="title"/>
          </p:nvPr>
        </p:nvSpPr>
        <p:spPr>
          <a:xfrm>
            <a:off x="1944686" y="623887"/>
            <a:ext cx="6589711"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7" name="Shape 87"/>
          <p:cNvSpPr txBox="1">
            <a:spLocks noGrp="1"/>
          </p:cNvSpPr>
          <p:nvPr>
            <p:ph type="body" idx="1"/>
          </p:nvPr>
        </p:nvSpPr>
        <p:spPr>
          <a:xfrm>
            <a:off x="1943100" y="2133600"/>
            <a:ext cx="6591299"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88" name="Shape 88"/>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5DEE5"/>
            </a:gs>
          </a:gsLst>
          <a:lin ang="5400000" scaled="0"/>
        </a:gradFill>
        <a:effectLst/>
      </p:bgPr>
    </p:bg>
    <p:spTree>
      <p:nvGrpSpPr>
        <p:cNvPr id="1" name="Shape 97"/>
        <p:cNvGrpSpPr/>
        <p:nvPr/>
      </p:nvGrpSpPr>
      <p:grpSpPr>
        <a:xfrm>
          <a:off x="0" y="0"/>
          <a:ext cx="0" cy="0"/>
          <a:chOff x="0" y="0"/>
          <a:chExt cx="0" cy="0"/>
        </a:xfrm>
      </p:grpSpPr>
      <p:grpSp>
        <p:nvGrpSpPr>
          <p:cNvPr id="98" name="Shape 98"/>
          <p:cNvGrpSpPr/>
          <p:nvPr/>
        </p:nvGrpSpPr>
        <p:grpSpPr>
          <a:xfrm>
            <a:off x="0" y="228599"/>
            <a:ext cx="1981200" cy="6638925"/>
            <a:chOff x="0" y="0"/>
            <a:chExt cx="2147483647" cy="2147483647"/>
          </a:xfrm>
        </p:grpSpPr>
        <p:sp>
          <p:nvSpPr>
            <p:cNvPr id="99" name="Shape 99"/>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0" name="Shape 100"/>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1" name="Shape 101"/>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2" name="Shape 102"/>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3" name="Shape 103"/>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4" name="Shape 104"/>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5" name="Shape 105"/>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6" name="Shape 106"/>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7" name="Shape 107"/>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8" name="Shape 108"/>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9" name="Shape 109"/>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0" name="Shape 110"/>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grpSp>
        <p:nvGrpSpPr>
          <p:cNvPr id="111" name="Shape 111"/>
          <p:cNvGrpSpPr/>
          <p:nvPr/>
        </p:nvGrpSpPr>
        <p:grpSpPr>
          <a:xfrm>
            <a:off x="20637" y="0"/>
            <a:ext cx="1952625" cy="6853237"/>
            <a:chOff x="0" y="0"/>
            <a:chExt cx="2147483647" cy="2147483647"/>
          </a:xfrm>
        </p:grpSpPr>
        <p:sp>
          <p:nvSpPr>
            <p:cNvPr id="112" name="Shape 112"/>
            <p:cNvSpPr/>
            <p:nvPr/>
          </p:nvSpPr>
          <p:spPr>
            <a:xfrm>
              <a:off x="0" y="0"/>
              <a:ext cx="450447748" cy="1379228067"/>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3" name="Shape 113"/>
            <p:cNvSpPr/>
            <p:nvPr/>
          </p:nvSpPr>
          <p:spPr>
            <a:xfrm>
              <a:off x="476637487" y="1352490681"/>
              <a:ext cx="385849199" cy="495369363"/>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4" name="Shape 114"/>
            <p:cNvSpPr/>
            <p:nvPr/>
          </p:nvSpPr>
          <p:spPr>
            <a:xfrm>
              <a:off x="892166525" y="1837052079"/>
              <a:ext cx="392832866" cy="310431546"/>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5" name="Shape 115"/>
            <p:cNvSpPr/>
            <p:nvPr/>
          </p:nvSpPr>
          <p:spPr>
            <a:xfrm>
              <a:off x="450448072" y="1367502082"/>
              <a:ext cx="502825373" cy="700722436"/>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6" name="Shape 116"/>
            <p:cNvSpPr/>
            <p:nvPr/>
          </p:nvSpPr>
          <p:spPr>
            <a:xfrm>
              <a:off x="401561977" y="403783646"/>
              <a:ext cx="158879408" cy="948707093"/>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7" name="Shape 117"/>
            <p:cNvSpPr/>
            <p:nvPr/>
          </p:nvSpPr>
          <p:spPr>
            <a:xfrm>
              <a:off x="988191794" y="2059217604"/>
              <a:ext cx="122214502" cy="88265973"/>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8" name="Shape 118"/>
            <p:cNvSpPr/>
            <p:nvPr/>
          </p:nvSpPr>
          <p:spPr>
            <a:xfrm>
              <a:off x="432988832" y="1287042149"/>
              <a:ext cx="75075174" cy="160319674"/>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9" name="Shape 119"/>
            <p:cNvSpPr/>
            <p:nvPr/>
          </p:nvSpPr>
          <p:spPr>
            <a:xfrm>
              <a:off x="862485484" y="985617417"/>
              <a:ext cx="1284998162" cy="851434552"/>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0" name="Shape 120"/>
            <p:cNvSpPr/>
            <p:nvPr/>
          </p:nvSpPr>
          <p:spPr>
            <a:xfrm>
              <a:off x="953273313" y="2068224139"/>
              <a:ext cx="109993601" cy="79259067"/>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1" name="Shape 121"/>
            <p:cNvSpPr/>
            <p:nvPr/>
          </p:nvSpPr>
          <p:spPr>
            <a:xfrm>
              <a:off x="862485484" y="1847860035"/>
              <a:ext cx="125706343" cy="211357520"/>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2" name="Shape 122"/>
            <p:cNvSpPr/>
            <p:nvPr/>
          </p:nvSpPr>
          <p:spPr>
            <a:xfrm>
              <a:off x="862485484" y="1808830699"/>
              <a:ext cx="34918430" cy="71453440"/>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3" name="Shape 123"/>
            <p:cNvSpPr/>
            <p:nvPr/>
          </p:nvSpPr>
          <p:spPr>
            <a:xfrm>
              <a:off x="892166525" y="1981159503"/>
              <a:ext cx="192051363" cy="166324143"/>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sp>
        <p:nvSpPr>
          <p:cNvPr id="124" name="Shape 124"/>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5" name="Shape 125"/>
          <p:cNvSpPr/>
          <p:nvPr/>
        </p:nvSpPr>
        <p:spPr>
          <a:xfrm rot="10800000" flipH="1">
            <a:off x="0" y="711199"/>
            <a:ext cx="1358899" cy="508000"/>
          </a:xfrm>
          <a:custGeom>
            <a:avLst/>
            <a:gdLst/>
            <a:ahLst/>
            <a:cxnLst/>
            <a:rect l="0" t="0" r="0" b="0"/>
            <a:pathLst>
              <a:path w="120000" h="120000" extrusionOk="0">
                <a:moveTo>
                  <a:pt x="120000" y="56328"/>
                </a:moveTo>
                <a:lnTo>
                  <a:pt x="99772" y="2256"/>
                </a:lnTo>
                <a:cubicBezTo>
                  <a:pt x="99635" y="1884"/>
                  <a:pt x="99468" y="1500"/>
                  <a:pt x="99332" y="1128"/>
                </a:cubicBezTo>
                <a:cubicBezTo>
                  <a:pt x="98922" y="0"/>
                  <a:pt x="98497" y="0"/>
                  <a:pt x="98072" y="0"/>
                </a:cubicBezTo>
                <a:lnTo>
                  <a:pt x="90060" y="0"/>
                </a:lnTo>
                <a:lnTo>
                  <a:pt x="0" y="744"/>
                </a:lnTo>
                <a:lnTo>
                  <a:pt x="0" y="120000"/>
                </a:lnTo>
                <a:lnTo>
                  <a:pt x="90060" y="119424"/>
                </a:lnTo>
                <a:lnTo>
                  <a:pt x="98072" y="119424"/>
                </a:lnTo>
                <a:cubicBezTo>
                  <a:pt x="98497" y="119424"/>
                  <a:pt x="98922" y="118308"/>
                  <a:pt x="99332" y="118308"/>
                </a:cubicBezTo>
                <a:cubicBezTo>
                  <a:pt x="99332" y="117168"/>
                  <a:pt x="99772" y="117168"/>
                  <a:pt x="99772" y="117168"/>
                </a:cubicBezTo>
                <a:lnTo>
                  <a:pt x="120000" y="63096"/>
                </a:lnTo>
                <a:cubicBezTo>
                  <a:pt x="120834" y="60840"/>
                  <a:pt x="120834" y="58596"/>
                  <a:pt x="120000" y="56328"/>
                </a:cubicBez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6" name="Shape 126"/>
          <p:cNvSpPr txBox="1">
            <a:spLocks noGrp="1"/>
          </p:cNvSpPr>
          <p:nvPr>
            <p:ph type="title"/>
          </p:nvPr>
        </p:nvSpPr>
        <p:spPr>
          <a:xfrm>
            <a:off x="1944686" y="623887"/>
            <a:ext cx="6589711"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1943100" y="2133600"/>
            <a:ext cx="6591299"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128" name="Shape 128"/>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511175" y="787400"/>
            <a:ext cx="585786"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5DEE5"/>
            </a:gs>
          </a:gsLst>
          <a:lin ang="5400000" scaled="0"/>
        </a:gradFill>
        <a:effectLst/>
      </p:bgPr>
    </p:bg>
    <p:spTree>
      <p:nvGrpSpPr>
        <p:cNvPr id="1" name="Shape 135"/>
        <p:cNvGrpSpPr/>
        <p:nvPr/>
      </p:nvGrpSpPr>
      <p:grpSpPr>
        <a:xfrm>
          <a:off x="0" y="0"/>
          <a:ext cx="0" cy="0"/>
          <a:chOff x="0" y="0"/>
          <a:chExt cx="0" cy="0"/>
        </a:xfrm>
      </p:grpSpPr>
      <p:grpSp>
        <p:nvGrpSpPr>
          <p:cNvPr id="136" name="Shape 136"/>
          <p:cNvGrpSpPr/>
          <p:nvPr/>
        </p:nvGrpSpPr>
        <p:grpSpPr>
          <a:xfrm>
            <a:off x="0" y="228599"/>
            <a:ext cx="1981200" cy="6638925"/>
            <a:chOff x="0" y="0"/>
            <a:chExt cx="2147483647" cy="2147483647"/>
          </a:xfrm>
        </p:grpSpPr>
        <p:sp>
          <p:nvSpPr>
            <p:cNvPr id="137" name="Shape 137"/>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8" name="Shape 138"/>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9" name="Shape 139"/>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0" name="Shape 140"/>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1" name="Shape 141"/>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2" name="Shape 142"/>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3" name="Shape 143"/>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4" name="Shape 144"/>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5" name="Shape 145"/>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6" name="Shape 146"/>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7" name="Shape 147"/>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8" name="Shape 148"/>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grpSp>
        <p:nvGrpSpPr>
          <p:cNvPr id="149" name="Shape 149"/>
          <p:cNvGrpSpPr/>
          <p:nvPr/>
        </p:nvGrpSpPr>
        <p:grpSpPr>
          <a:xfrm>
            <a:off x="20637" y="0"/>
            <a:ext cx="1952625" cy="6853237"/>
            <a:chOff x="0" y="0"/>
            <a:chExt cx="2147483647" cy="2147483647"/>
          </a:xfrm>
        </p:grpSpPr>
        <p:sp>
          <p:nvSpPr>
            <p:cNvPr id="150" name="Shape 150"/>
            <p:cNvSpPr/>
            <p:nvPr/>
          </p:nvSpPr>
          <p:spPr>
            <a:xfrm>
              <a:off x="0" y="0"/>
              <a:ext cx="450447748" cy="1379228067"/>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1" name="Shape 151"/>
            <p:cNvSpPr/>
            <p:nvPr/>
          </p:nvSpPr>
          <p:spPr>
            <a:xfrm>
              <a:off x="476637487" y="1352490681"/>
              <a:ext cx="385849199" cy="495369363"/>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2" name="Shape 152"/>
            <p:cNvSpPr/>
            <p:nvPr/>
          </p:nvSpPr>
          <p:spPr>
            <a:xfrm>
              <a:off x="892166525" y="1837052079"/>
              <a:ext cx="392832866" cy="310431546"/>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3" name="Shape 153"/>
            <p:cNvSpPr/>
            <p:nvPr/>
          </p:nvSpPr>
          <p:spPr>
            <a:xfrm>
              <a:off x="450448072" y="1367502082"/>
              <a:ext cx="502825373" cy="700722436"/>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4" name="Shape 154"/>
            <p:cNvSpPr/>
            <p:nvPr/>
          </p:nvSpPr>
          <p:spPr>
            <a:xfrm>
              <a:off x="401561977" y="403783646"/>
              <a:ext cx="158879408" cy="948707093"/>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5" name="Shape 155"/>
            <p:cNvSpPr/>
            <p:nvPr/>
          </p:nvSpPr>
          <p:spPr>
            <a:xfrm>
              <a:off x="988191794" y="2059217604"/>
              <a:ext cx="122214502" cy="88265973"/>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6" name="Shape 156"/>
            <p:cNvSpPr/>
            <p:nvPr/>
          </p:nvSpPr>
          <p:spPr>
            <a:xfrm>
              <a:off x="432988832" y="1287042149"/>
              <a:ext cx="75075174" cy="160319674"/>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7" name="Shape 157"/>
            <p:cNvSpPr/>
            <p:nvPr/>
          </p:nvSpPr>
          <p:spPr>
            <a:xfrm>
              <a:off x="862485484" y="985617417"/>
              <a:ext cx="1284998162" cy="851434552"/>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8" name="Shape 158"/>
            <p:cNvSpPr/>
            <p:nvPr/>
          </p:nvSpPr>
          <p:spPr>
            <a:xfrm>
              <a:off x="953273313" y="2068224139"/>
              <a:ext cx="109993601" cy="79259067"/>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9" name="Shape 159"/>
            <p:cNvSpPr/>
            <p:nvPr/>
          </p:nvSpPr>
          <p:spPr>
            <a:xfrm>
              <a:off x="862485484" y="1847860035"/>
              <a:ext cx="125706343" cy="211357520"/>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0" name="Shape 160"/>
            <p:cNvSpPr/>
            <p:nvPr/>
          </p:nvSpPr>
          <p:spPr>
            <a:xfrm>
              <a:off x="862485484" y="1808830699"/>
              <a:ext cx="34918430" cy="71453440"/>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1" name="Shape 161"/>
            <p:cNvSpPr/>
            <p:nvPr/>
          </p:nvSpPr>
          <p:spPr>
            <a:xfrm>
              <a:off x="892166525" y="1981159503"/>
              <a:ext cx="192051363" cy="166324143"/>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grpSp>
      <p:sp>
        <p:nvSpPr>
          <p:cNvPr id="162" name="Shape 162"/>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3" name="Shape 163"/>
          <p:cNvSpPr/>
          <p:nvPr/>
        </p:nvSpPr>
        <p:spPr>
          <a:xfrm>
            <a:off x="-31750" y="4321175"/>
            <a:ext cx="1395411" cy="781049"/>
          </a:xfrm>
          <a:custGeom>
            <a:avLst/>
            <a:gdLst/>
            <a:ahLst/>
            <a:cxnLst/>
            <a:rect l="0" t="0" r="0" b="0"/>
            <a:pathLst>
              <a:path w="120000" h="120000" extrusionOk="0">
                <a:moveTo>
                  <a:pt x="86530" y="120000"/>
                </a:moveTo>
                <a:cubicBezTo>
                  <a:pt x="87739" y="120000"/>
                  <a:pt x="88545" y="119280"/>
                  <a:pt x="88948" y="118560"/>
                </a:cubicBezTo>
                <a:cubicBezTo>
                  <a:pt x="88948" y="117840"/>
                  <a:pt x="89350" y="117840"/>
                  <a:pt x="89350" y="117840"/>
                </a:cubicBezTo>
                <a:lnTo>
                  <a:pt x="120000" y="63120"/>
                </a:lnTo>
                <a:cubicBezTo>
                  <a:pt x="120805" y="61680"/>
                  <a:pt x="120805" y="58812"/>
                  <a:pt x="120000" y="56652"/>
                </a:cubicBezTo>
                <a:lnTo>
                  <a:pt x="89350" y="2652"/>
                </a:lnTo>
                <a:cubicBezTo>
                  <a:pt x="89350" y="1920"/>
                  <a:pt x="88948" y="1920"/>
                  <a:pt x="88948" y="1920"/>
                </a:cubicBezTo>
                <a:cubicBezTo>
                  <a:pt x="88545" y="1212"/>
                  <a:pt x="87739" y="492"/>
                  <a:pt x="86530" y="492"/>
                </a:cubicBezTo>
                <a:lnTo>
                  <a:pt x="268" y="0"/>
                </a:lnTo>
                <a:cubicBezTo>
                  <a:pt x="179" y="39960"/>
                  <a:pt x="89" y="79932"/>
                  <a:pt x="0" y="119892"/>
                </a:cubicBezTo>
                <a:lnTo>
                  <a:pt x="86530" y="120000"/>
                </a:ln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4" name="Shape 164"/>
          <p:cNvSpPr txBox="1">
            <a:spLocks noGrp="1"/>
          </p:cNvSpPr>
          <p:nvPr>
            <p:ph type="title"/>
          </p:nvPr>
        </p:nvSpPr>
        <p:spPr>
          <a:xfrm>
            <a:off x="1944686" y="623887"/>
            <a:ext cx="6589711"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1pPr>
            <a:lvl2pPr marL="0" marR="0" lvl="1"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2pPr>
            <a:lvl3pPr marL="0" marR="0" lvl="2"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3pPr>
            <a:lvl4pPr marL="0" marR="0" lvl="3"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4pPr>
            <a:lvl5pPr marL="0" marR="0" lvl="4" indent="0" algn="l" rtl="0">
              <a:spcBef>
                <a:spcPts val="0"/>
              </a:spcBef>
              <a:spcAft>
                <a:spcPts val="0"/>
              </a:spcAft>
              <a:buNone/>
              <a:defRPr sz="3600" b="0" i="0" u="none" strike="noStrike" cap="none">
                <a:solidFill>
                  <a:srgbClr val="1581AA"/>
                </a:solidFill>
                <a:latin typeface="Questrial"/>
                <a:ea typeface="Questrial"/>
                <a:cs typeface="Questrial"/>
                <a:sym typeface="Questria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5" name="Shape 165"/>
          <p:cNvSpPr txBox="1">
            <a:spLocks noGrp="1"/>
          </p:cNvSpPr>
          <p:nvPr>
            <p:ph type="body" idx="1"/>
          </p:nvPr>
        </p:nvSpPr>
        <p:spPr>
          <a:xfrm>
            <a:off x="1943100" y="2133600"/>
            <a:ext cx="6591299"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Questrial"/>
                <a:ea typeface="Questrial"/>
                <a:cs typeface="Questrial"/>
                <a:sym typeface="Questrial"/>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Questrial"/>
                <a:ea typeface="Questrial"/>
                <a:cs typeface="Questrial"/>
                <a:sym typeface="Questrial"/>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Questrial"/>
                <a:ea typeface="Questrial"/>
                <a:cs typeface="Questrial"/>
                <a:sym typeface="Questrial"/>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Questrial"/>
                <a:ea typeface="Questrial"/>
                <a:cs typeface="Questrial"/>
                <a:sym typeface="Questrial"/>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endParaRPr/>
          </a:p>
        </p:txBody>
      </p:sp>
      <p:sp>
        <p:nvSpPr>
          <p:cNvPr id="166" name="Shape 166"/>
          <p:cNvSpPr txBox="1">
            <a:spLocks noGrp="1"/>
          </p:cNvSpPr>
          <p:nvPr>
            <p:ph type="dt" idx="10"/>
          </p:nvPr>
        </p:nvSpPr>
        <p:spPr>
          <a:xfrm>
            <a:off x="7772400" y="6135687"/>
            <a:ext cx="766762" cy="36988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ftr" idx="11"/>
          </p:nvPr>
        </p:nvSpPr>
        <p:spPr>
          <a:xfrm>
            <a:off x="1943100" y="6135687"/>
            <a:ext cx="5716587"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sldNum" idx="12"/>
          </p:nvPr>
        </p:nvSpPr>
        <p:spPr>
          <a:xfrm>
            <a:off x="423862" y="4529137"/>
            <a:ext cx="5842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Arial"/>
              <a:buNone/>
            </a:pPr>
            <a:fld id="{00000000-1234-1234-1234-123412341234}" type="slidenum">
              <a:rPr lang="en-US" sz="2000" b="0" i="0" u="none">
                <a:solidFill>
                  <a:srgbClr val="FEFFFF"/>
                </a:solidFill>
                <a:latin typeface="Arial"/>
                <a:ea typeface="Arial"/>
                <a:cs typeface="Arial"/>
                <a:sym typeface="Arial"/>
              </a:rPr>
              <a:pPr marL="0" marR="0" lvl="0" indent="0" algn="r" rtl="0">
                <a:lnSpc>
                  <a:spcPct val="100000"/>
                </a:lnSpc>
                <a:spcBef>
                  <a:spcPts val="0"/>
                </a:spcBef>
                <a:spcAft>
                  <a:spcPts val="0"/>
                </a:spcAft>
                <a:buClr>
                  <a:srgbClr val="FEFFFF"/>
                </a:buClr>
                <a:buSzPct val="25000"/>
                <a:buFont typeface="Arial"/>
                <a:buNone/>
              </a:pPr>
              <a:t>‹#›</a:t>
            </a:fld>
            <a:endParaRPr lang="en-US" sz="2000" b="0" i="0" u="none">
              <a:solidFill>
                <a:srgbClr val="FE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mailto:maratea@tcnj.edu" TargetMode="External"/><Relationship Id="rId4" Type="http://schemas.openxmlformats.org/officeDocument/2006/relationships/hyperlink" Target="mailto:grimm@tcnj.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mailto:quickk@tcnj.edu"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19"/>
        <p:cNvGrpSpPr/>
        <p:nvPr/>
      </p:nvGrpSpPr>
      <p:grpSpPr>
        <a:xfrm>
          <a:off x="0" y="0"/>
          <a:ext cx="0" cy="0"/>
          <a:chOff x="0" y="0"/>
          <a:chExt cx="0" cy="0"/>
        </a:xfrm>
      </p:grpSpPr>
      <p:sp>
        <p:nvSpPr>
          <p:cNvPr id="221" name="Shape 221"/>
          <p:cNvSpPr txBox="1"/>
          <p:nvPr/>
        </p:nvSpPr>
        <p:spPr>
          <a:xfrm>
            <a:off x="1828800" y="5334000"/>
            <a:ext cx="6076950" cy="124493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D57AD"/>
              </a:buClr>
              <a:buSzPct val="25000"/>
              <a:buFont typeface="Times New Roman"/>
              <a:buNone/>
            </a:pPr>
            <a:r>
              <a:rPr lang="en-US" sz="2400" b="1" dirty="0">
                <a:solidFill>
                  <a:srgbClr val="1D57AD"/>
                </a:solidFill>
                <a:latin typeface="Times New Roman"/>
                <a:ea typeface="Times New Roman"/>
                <a:cs typeface="Times New Roman"/>
                <a:sym typeface="Times New Roman"/>
              </a:rPr>
              <a:t>Kim Quick</a:t>
            </a:r>
          </a:p>
          <a:p>
            <a:pPr marL="0" marR="0" lvl="0" indent="0" algn="ctr" rtl="0">
              <a:lnSpc>
                <a:spcPct val="100000"/>
              </a:lnSpc>
              <a:spcBef>
                <a:spcPts val="0"/>
              </a:spcBef>
              <a:spcAft>
                <a:spcPts val="0"/>
              </a:spcAft>
              <a:buClr>
                <a:srgbClr val="1D57AD"/>
              </a:buClr>
              <a:buSzPct val="25000"/>
              <a:buFont typeface="Times New Roman"/>
              <a:buNone/>
            </a:pPr>
            <a:r>
              <a:rPr lang="en-US" sz="2400" b="1" i="0" u="none" strike="noStrike" cap="none" dirty="0">
                <a:solidFill>
                  <a:srgbClr val="1D57AD"/>
                </a:solidFill>
                <a:latin typeface="Times New Roman"/>
                <a:ea typeface="Times New Roman"/>
                <a:cs typeface="Times New Roman"/>
                <a:sym typeface="Times New Roman"/>
              </a:rPr>
              <a:t>  EOF </a:t>
            </a:r>
            <a:r>
              <a:rPr lang="en-US" sz="2400" b="1" dirty="0">
                <a:solidFill>
                  <a:srgbClr val="1D57AD"/>
                </a:solidFill>
                <a:latin typeface="Times New Roman"/>
                <a:ea typeface="Times New Roman"/>
                <a:cs typeface="Times New Roman"/>
                <a:sym typeface="Times New Roman"/>
              </a:rPr>
              <a:t>Assistant Director/Advisor</a:t>
            </a:r>
          </a:p>
          <a:p>
            <a:pPr marL="0" marR="0" lvl="0" indent="0" algn="ctr" rtl="0">
              <a:lnSpc>
                <a:spcPct val="100000"/>
              </a:lnSpc>
              <a:spcBef>
                <a:spcPts val="0"/>
              </a:spcBef>
              <a:spcAft>
                <a:spcPts val="0"/>
              </a:spcAft>
              <a:buClr>
                <a:srgbClr val="1D57AD"/>
              </a:buClr>
              <a:buSzPct val="25000"/>
              <a:buFont typeface="Times New Roman"/>
              <a:buNone/>
            </a:pPr>
            <a:r>
              <a:rPr lang="en-US" sz="2400" b="1" dirty="0">
                <a:solidFill>
                  <a:srgbClr val="1D57AD"/>
                </a:solidFill>
                <a:latin typeface="Times New Roman"/>
                <a:ea typeface="Times New Roman"/>
                <a:cs typeface="Times New Roman"/>
                <a:sym typeface="Times New Roman"/>
              </a:rPr>
              <a:t>Humanities and Social Sciences</a:t>
            </a:r>
          </a:p>
          <a:p>
            <a:pPr marL="0" marR="0" lvl="0" indent="0" algn="ctr" rtl="0">
              <a:lnSpc>
                <a:spcPct val="100000"/>
              </a:lnSpc>
              <a:spcBef>
                <a:spcPts val="0"/>
              </a:spcBef>
              <a:spcAft>
                <a:spcPts val="0"/>
              </a:spcAft>
              <a:buClr>
                <a:srgbClr val="1D57AD"/>
              </a:buClr>
              <a:buSzPct val="25000"/>
              <a:buFont typeface="Times New Roman"/>
              <a:buNone/>
            </a:pPr>
            <a:r>
              <a:rPr lang="en-US" sz="2400" b="1" i="0" u="none" strike="noStrike" cap="none" dirty="0">
                <a:solidFill>
                  <a:srgbClr val="1D57AD"/>
                </a:solidFill>
                <a:latin typeface="Times New Roman"/>
                <a:ea typeface="Times New Roman"/>
                <a:cs typeface="Times New Roman"/>
                <a:sym typeface="Times New Roman"/>
              </a:rPr>
              <a:t>        </a:t>
            </a:r>
          </a:p>
        </p:txBody>
      </p:sp>
      <p:pic>
        <p:nvPicPr>
          <p:cNvPr id="222" name="Shape 222"/>
          <p:cNvPicPr preferRelativeResize="0"/>
          <p:nvPr/>
        </p:nvPicPr>
        <p:blipFill rotWithShape="1">
          <a:blip r:embed="rId4">
            <a:alphaModFix/>
          </a:blip>
          <a:srcRect/>
          <a:stretch/>
        </p:blipFill>
        <p:spPr>
          <a:xfrm>
            <a:off x="990600" y="134936"/>
            <a:ext cx="2514599" cy="1033462"/>
          </a:xfrm>
          <a:prstGeom prst="rect">
            <a:avLst/>
          </a:prstGeom>
          <a:noFill/>
          <a:ln>
            <a:noFill/>
          </a:ln>
        </p:spPr>
      </p:pic>
      <p:pic>
        <p:nvPicPr>
          <p:cNvPr id="223" name="Shape 223"/>
          <p:cNvPicPr preferRelativeResize="0">
            <a:picLocks noGrp="1"/>
          </p:cNvPicPr>
          <p:nvPr>
            <p:ph type="body" idx="1"/>
          </p:nvPr>
        </p:nvPicPr>
        <p:blipFill rotWithShape="1">
          <a:blip r:embed="rId5">
            <a:alphaModFix/>
          </a:blip>
          <a:srcRect/>
          <a:stretch/>
        </p:blipFill>
        <p:spPr>
          <a:xfrm>
            <a:off x="2708251" y="2543601"/>
            <a:ext cx="3727500" cy="2484599"/>
          </a:xfrm>
          <a:prstGeom prst="rect">
            <a:avLst/>
          </a:prstGeom>
          <a:noFill/>
          <a:ln>
            <a:noFill/>
          </a:ln>
        </p:spPr>
      </p:pic>
      <p:sp>
        <p:nvSpPr>
          <p:cNvPr id="6" name="TextBox 5"/>
          <p:cNvSpPr txBox="1"/>
          <p:nvPr/>
        </p:nvSpPr>
        <p:spPr>
          <a:xfrm>
            <a:off x="1472540" y="1520043"/>
            <a:ext cx="6776214" cy="461665"/>
          </a:xfrm>
          <a:prstGeom prst="rect">
            <a:avLst/>
          </a:prstGeom>
          <a:noFill/>
        </p:spPr>
        <p:txBody>
          <a:bodyPr wrap="none" rtlCol="0">
            <a:spAutoFit/>
          </a:bodyPr>
          <a:lstStyle/>
          <a:p>
            <a:r>
              <a:rPr lang="en-US" sz="2400" b="1" dirty="0">
                <a:solidFill>
                  <a:srgbClr val="0070C0"/>
                </a:solidFill>
                <a:latin typeface="Times New Roman" pitchFamily="18" charset="0"/>
                <a:cs typeface="Times New Roman" pitchFamily="18" charset="0"/>
              </a:rPr>
              <a:t>Summer Scholars Student and Parent Orientation</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IMQUI~1\AppData\Local\Temp\IMG_0117.JPG"/>
          <p:cNvPicPr>
            <a:picLocks noChangeAspect="1" noChangeArrowheads="1"/>
          </p:cNvPicPr>
          <p:nvPr/>
        </p:nvPicPr>
        <p:blipFill>
          <a:blip r:embed="rId2"/>
          <a:srcRect/>
          <a:stretch>
            <a:fillRect/>
          </a:stretch>
        </p:blipFill>
        <p:spPr bwMode="auto">
          <a:xfrm>
            <a:off x="2000250" y="0"/>
            <a:ext cx="5657850" cy="6457950"/>
          </a:xfrm>
          <a:prstGeom prst="rect">
            <a:avLst/>
          </a:prstGeom>
          <a:noFill/>
        </p:spPr>
      </p:pic>
      <p:pic>
        <p:nvPicPr>
          <p:cNvPr id="2051" name="Picture 3" descr="C:\Users\KIMQUI~1\AppData\Local\Temp\IMG_0117.JPG"/>
          <p:cNvPicPr>
            <a:picLocks noChangeAspect="1" noChangeArrowheads="1"/>
          </p:cNvPicPr>
          <p:nvPr/>
        </p:nvPicPr>
        <p:blipFill>
          <a:blip r:embed="rId3"/>
          <a:srcRect/>
          <a:stretch>
            <a:fillRect/>
          </a:stretch>
        </p:blipFill>
        <p:spPr bwMode="auto">
          <a:xfrm>
            <a:off x="1921345" y="0"/>
            <a:ext cx="547958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914400" y="277803"/>
            <a:ext cx="7772400" cy="8156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Libre Baskerville"/>
              <a:buNone/>
            </a:pPr>
            <a:r>
              <a:rPr lang="en-US" dirty="0">
                <a:latin typeface="Comic Sans MS"/>
                <a:ea typeface="Comic Sans MS"/>
                <a:cs typeface="Comic Sans MS"/>
                <a:sym typeface="Comic Sans MS"/>
              </a:rPr>
              <a:t>Mentor Connection</a:t>
            </a:r>
          </a:p>
          <a:p>
            <a:pPr lvl="0" algn="ctr" rtl="0">
              <a:spcBef>
                <a:spcPts val="1000"/>
              </a:spcBef>
              <a:buNone/>
            </a:pPr>
            <a:endParaRPr dirty="0">
              <a:latin typeface="Comic Sans MS"/>
              <a:ea typeface="Comic Sans MS"/>
              <a:cs typeface="Comic Sans MS"/>
              <a:sym typeface="Comic Sans MS"/>
            </a:endParaRPr>
          </a:p>
        </p:txBody>
      </p:sp>
      <p:sp>
        <p:nvSpPr>
          <p:cNvPr id="265" name="Shape 265"/>
          <p:cNvSpPr txBox="1">
            <a:spLocks noGrp="1"/>
          </p:cNvSpPr>
          <p:nvPr>
            <p:ph type="body" idx="1"/>
          </p:nvPr>
        </p:nvSpPr>
        <p:spPr>
          <a:xfrm>
            <a:off x="1576125" y="1365200"/>
            <a:ext cx="6858000" cy="3664200"/>
          </a:xfrm>
          <a:prstGeom prst="rect">
            <a:avLst/>
          </a:prstGeom>
          <a:noFill/>
          <a:ln>
            <a:noFill/>
          </a:ln>
        </p:spPr>
        <p:txBody>
          <a:bodyPr lIns="91425" tIns="45700" rIns="91425" bIns="45700" anchor="t" anchorCtr="0">
            <a:noAutofit/>
          </a:bodyPr>
          <a:lstStyle/>
          <a:p>
            <a:pPr marL="0" marR="0" lvl="0" indent="0" algn="l" rtl="0">
              <a:lnSpc>
                <a:spcPct val="100000"/>
              </a:lnSpc>
              <a:spcBef>
                <a:spcPts val="1000"/>
              </a:spcBef>
              <a:spcAft>
                <a:spcPts val="0"/>
              </a:spcAft>
              <a:buNone/>
            </a:pPr>
            <a:endParaRPr sz="3600" dirty="0">
              <a:latin typeface="Comic Sans MS"/>
              <a:ea typeface="Comic Sans MS"/>
              <a:cs typeface="Comic Sans MS"/>
              <a:sym typeface="Comic Sans MS"/>
            </a:endParaRPr>
          </a:p>
          <a:p>
            <a:pPr marL="0" marR="0" lvl="0" indent="0" algn="l" rtl="0">
              <a:lnSpc>
                <a:spcPct val="100000"/>
              </a:lnSpc>
              <a:spcBef>
                <a:spcPts val="1000"/>
              </a:spcBef>
              <a:spcAft>
                <a:spcPts val="0"/>
              </a:spcAft>
              <a:buNone/>
            </a:pPr>
            <a:endParaRPr sz="3600" dirty="0">
              <a:latin typeface="Comic Sans MS"/>
              <a:ea typeface="Comic Sans MS"/>
              <a:cs typeface="Comic Sans MS"/>
              <a:sym typeface="Comic Sans MS"/>
            </a:endParaRPr>
          </a:p>
          <a:p>
            <a:pPr marL="0" marR="0" lvl="0" indent="0" algn="l" rtl="0">
              <a:lnSpc>
                <a:spcPct val="100000"/>
              </a:lnSpc>
              <a:spcBef>
                <a:spcPts val="1000"/>
              </a:spcBef>
              <a:spcAft>
                <a:spcPts val="0"/>
              </a:spcAft>
              <a:buNone/>
            </a:pPr>
            <a:endParaRPr sz="3600" dirty="0">
              <a:latin typeface="Comic Sans MS"/>
              <a:ea typeface="Comic Sans MS"/>
              <a:cs typeface="Comic Sans MS"/>
              <a:sym typeface="Comic Sans MS"/>
            </a:endParaRPr>
          </a:p>
          <a:p>
            <a:pPr marL="0" marR="0" lvl="0" indent="0" algn="l" rtl="0">
              <a:lnSpc>
                <a:spcPct val="100000"/>
              </a:lnSpc>
              <a:spcBef>
                <a:spcPts val="1000"/>
              </a:spcBef>
              <a:spcAft>
                <a:spcPts val="0"/>
              </a:spcAft>
              <a:buNone/>
            </a:pPr>
            <a:r>
              <a:rPr lang="en-US" sz="3600" dirty="0">
                <a:latin typeface="Comic Sans MS"/>
                <a:ea typeface="Comic Sans MS"/>
                <a:cs typeface="Comic Sans MS"/>
                <a:sym typeface="Comic Sans MS"/>
              </a:rPr>
              <a:t>All EOF/Cooperman Scholars will be assigned a Peer Mentor for the first semester……</a:t>
            </a:r>
          </a:p>
          <a:p>
            <a:pPr marL="457200" marR="0" lvl="0" indent="-381000" algn="l" rtl="0">
              <a:lnSpc>
                <a:spcPct val="100000"/>
              </a:lnSpc>
              <a:spcBef>
                <a:spcPts val="1000"/>
              </a:spcBef>
              <a:spcAft>
                <a:spcPts val="0"/>
              </a:spcAft>
              <a:buSzPct val="100000"/>
              <a:buFont typeface="Comic Sans MS"/>
            </a:pPr>
            <a:r>
              <a:rPr lang="en-US" sz="2400" dirty="0">
                <a:latin typeface="Comic Sans MS"/>
                <a:ea typeface="Comic Sans MS"/>
                <a:cs typeface="Comic Sans MS"/>
                <a:sym typeface="Comic Sans MS"/>
              </a:rPr>
              <a:t>To help with the transition process</a:t>
            </a:r>
          </a:p>
          <a:p>
            <a:pPr marL="457200" marR="0" lvl="0" indent="-381000" algn="l" rtl="0">
              <a:lnSpc>
                <a:spcPct val="100000"/>
              </a:lnSpc>
              <a:spcBef>
                <a:spcPts val="1000"/>
              </a:spcBef>
              <a:spcAft>
                <a:spcPts val="0"/>
              </a:spcAft>
              <a:buSzPct val="100000"/>
              <a:buFont typeface="Comic Sans MS"/>
            </a:pPr>
            <a:r>
              <a:rPr lang="en-US" sz="2400" dirty="0">
                <a:latin typeface="Comic Sans MS"/>
                <a:ea typeface="Comic Sans MS"/>
                <a:cs typeface="Comic Sans MS"/>
                <a:sym typeface="Comic Sans MS"/>
              </a:rPr>
              <a:t>To be a supportive resource</a:t>
            </a:r>
          </a:p>
          <a:p>
            <a:pPr marL="457200" marR="0" lvl="0" indent="-381000" algn="l" rtl="0">
              <a:lnSpc>
                <a:spcPct val="100000"/>
              </a:lnSpc>
              <a:spcBef>
                <a:spcPts val="1000"/>
              </a:spcBef>
              <a:spcAft>
                <a:spcPts val="0"/>
              </a:spcAft>
              <a:buSzPct val="100000"/>
              <a:buFont typeface="Comic Sans MS"/>
            </a:pPr>
            <a:r>
              <a:rPr lang="en-US" sz="2400" dirty="0">
                <a:latin typeface="Comic Sans MS"/>
                <a:ea typeface="Comic Sans MS"/>
                <a:cs typeface="Comic Sans MS"/>
                <a:sym typeface="Comic Sans MS"/>
              </a:rPr>
              <a:t>To be that person to let you know it’s going to be ok</a:t>
            </a:r>
          </a:p>
          <a:p>
            <a:pPr marL="0" marR="0" lvl="0" indent="0" algn="l" rtl="0">
              <a:lnSpc>
                <a:spcPct val="100000"/>
              </a:lnSpc>
              <a:spcBef>
                <a:spcPts val="1000"/>
              </a:spcBef>
              <a:spcAft>
                <a:spcPts val="0"/>
              </a:spcAft>
              <a:buNone/>
            </a:pPr>
            <a:endParaRPr sz="2400" dirty="0">
              <a:latin typeface="Comic Sans MS"/>
              <a:ea typeface="Comic Sans MS"/>
              <a:cs typeface="Comic Sans MS"/>
              <a:sym typeface="Comic Sans MS"/>
            </a:endParaRPr>
          </a:p>
        </p:txBody>
      </p:sp>
      <p:pic>
        <p:nvPicPr>
          <p:cNvPr id="266" name="Shape 266"/>
          <p:cNvPicPr preferRelativeResize="0"/>
          <p:nvPr/>
        </p:nvPicPr>
        <p:blipFill>
          <a:blip r:embed="rId3">
            <a:alphaModFix/>
          </a:blip>
          <a:stretch>
            <a:fillRect/>
          </a:stretch>
        </p:blipFill>
        <p:spPr>
          <a:xfrm>
            <a:off x="2029300" y="1093500"/>
            <a:ext cx="5401000" cy="1985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04800" y="609600"/>
            <a:ext cx="88392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a:t>Parent Partnership</a:t>
            </a:r>
          </a:p>
        </p:txBody>
      </p:sp>
      <p:sp>
        <p:nvSpPr>
          <p:cNvPr id="273" name="Shape 273"/>
          <p:cNvSpPr txBox="1">
            <a:spLocks noGrp="1"/>
          </p:cNvSpPr>
          <p:nvPr>
            <p:ph type="body" idx="1"/>
          </p:nvPr>
        </p:nvSpPr>
        <p:spPr>
          <a:xfrm>
            <a:off x="1028700" y="1524000"/>
            <a:ext cx="7391400" cy="4011600"/>
          </a:xfrm>
          <a:prstGeom prst="rect">
            <a:avLst/>
          </a:prstGeom>
          <a:noFill/>
          <a:ln>
            <a:noFill/>
          </a:ln>
        </p:spPr>
        <p:txBody>
          <a:bodyPr lIns="91425" tIns="45700" rIns="91425" bIns="45700" anchor="t" anchorCtr="0">
            <a:noAutofit/>
          </a:bodyPr>
          <a:lstStyle/>
          <a:p>
            <a:pPr marL="0" lvl="0" indent="0" algn="ctr" rtl="0">
              <a:spcBef>
                <a:spcPts val="0"/>
              </a:spcBef>
              <a:buNone/>
            </a:pPr>
            <a:r>
              <a:rPr lang="en-US" sz="3600">
                <a:solidFill>
                  <a:srgbClr val="1581AA"/>
                </a:solidFill>
              </a:rPr>
              <a:t>Parents/Guardians </a:t>
            </a:r>
          </a:p>
          <a:p>
            <a:pPr marL="0" lvl="0" indent="0" rtl="0">
              <a:spcBef>
                <a:spcPts val="0"/>
              </a:spcBef>
              <a:buNone/>
            </a:pPr>
            <a:endParaRPr sz="3600">
              <a:solidFill>
                <a:srgbClr val="1581AA"/>
              </a:solidFill>
            </a:endParaRPr>
          </a:p>
          <a:p>
            <a:pPr marL="0" lvl="0" indent="0" algn="ctr" rtl="0">
              <a:spcBef>
                <a:spcPts val="0"/>
              </a:spcBef>
              <a:buClr>
                <a:srgbClr val="1581AA"/>
              </a:buClr>
              <a:buSzPct val="25000"/>
              <a:buFont typeface="Questrial"/>
              <a:buNone/>
            </a:pPr>
            <a:r>
              <a:rPr lang="en-US" sz="4800">
                <a:solidFill>
                  <a:srgbClr val="1581AA"/>
                </a:solidFill>
              </a:rPr>
              <a:t>What can you do to help your scholar be successful at TCNJ?</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04800" y="456125"/>
            <a:ext cx="88392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sz="3000" b="0" i="0" u="none" strike="noStrike" cap="none">
                <a:solidFill>
                  <a:srgbClr val="1581AA"/>
                </a:solidFill>
                <a:latin typeface="Questrial"/>
                <a:ea typeface="Questrial"/>
                <a:cs typeface="Questrial"/>
                <a:sym typeface="Questrial"/>
              </a:rPr>
              <a:t>Parent Partnership</a:t>
            </a:r>
            <a:r>
              <a:rPr lang="en-US" sz="3600" b="0" i="0" u="none" strike="noStrike" cap="none">
                <a:solidFill>
                  <a:srgbClr val="1581AA"/>
                </a:solidFill>
                <a:latin typeface="Questrial"/>
                <a:ea typeface="Questrial"/>
                <a:cs typeface="Questrial"/>
                <a:sym typeface="Questrial"/>
              </a:rPr>
              <a:t> - </a:t>
            </a:r>
            <a:r>
              <a:rPr lang="en-US" sz="1800" b="0" i="0" u="none" strike="noStrike" cap="none">
                <a:solidFill>
                  <a:srgbClr val="1581AA"/>
                </a:solidFill>
                <a:latin typeface="Questrial"/>
                <a:ea typeface="Questrial"/>
                <a:cs typeface="Questrial"/>
                <a:sym typeface="Questrial"/>
              </a:rPr>
              <a:t>con</a:t>
            </a:r>
            <a:r>
              <a:rPr lang="en-US" sz="1800"/>
              <a:t>tinued</a:t>
            </a:r>
          </a:p>
        </p:txBody>
      </p:sp>
      <p:sp>
        <p:nvSpPr>
          <p:cNvPr id="280" name="Shape 280"/>
          <p:cNvSpPr txBox="1">
            <a:spLocks noGrp="1"/>
          </p:cNvSpPr>
          <p:nvPr>
            <p:ph type="body" idx="1"/>
          </p:nvPr>
        </p:nvSpPr>
        <p:spPr>
          <a:xfrm>
            <a:off x="869650" y="1524000"/>
            <a:ext cx="7932300" cy="5401200"/>
          </a:xfrm>
          <a:prstGeom prst="rect">
            <a:avLst/>
          </a:prstGeom>
          <a:noFill/>
          <a:ln>
            <a:noFill/>
          </a:ln>
        </p:spPr>
        <p:txBody>
          <a:bodyPr lIns="91425" tIns="45700" rIns="91425" bIns="45700" anchor="t" anchorCtr="0">
            <a:noAutofit/>
          </a:bodyPr>
          <a:lstStyle/>
          <a:p>
            <a:pPr marL="342900" marR="0" lvl="0" indent="-381000" algn="l" rtl="0">
              <a:lnSpc>
                <a:spcPct val="100000"/>
              </a:lnSpc>
              <a:spcBef>
                <a:spcPts val="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Prepare for homesickness</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Be supportive, not smothering.  (Don’t call everyday)</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Stay Positive!</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Encourage your student to use campus resources</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1" i="1"/>
              <a:t>Understand your child will have a new role - Their College Success is the New Priority</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Expect Change</a:t>
            </a:r>
          </a:p>
          <a:p>
            <a:pPr marL="342900" marR="0" lvl="0" indent="-381000" algn="l" rtl="0">
              <a:lnSpc>
                <a:spcPct val="100000"/>
              </a:lnSpc>
              <a:spcBef>
                <a:spcPts val="1000"/>
              </a:spcBef>
              <a:spcAft>
                <a:spcPts val="0"/>
              </a:spcAft>
              <a:buClr>
                <a:schemeClr val="accent1"/>
              </a:buClr>
              <a:buSzPct val="100000"/>
              <a:buFont typeface="Noto Sans Symbols"/>
              <a:buChar char="●"/>
            </a:pPr>
            <a:r>
              <a:rPr lang="en-US" sz="3000" b="0" i="0" u="none" strike="noStrike" cap="none">
                <a:solidFill>
                  <a:srgbClr val="404040"/>
                </a:solidFill>
                <a:latin typeface="Questrial"/>
                <a:ea typeface="Questrial"/>
                <a:cs typeface="Questrial"/>
                <a:sym typeface="Questrial"/>
              </a:rPr>
              <a:t>Call the EOF Office, if you have 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215775" y="393800"/>
            <a:ext cx="89283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a:t>Student</a:t>
            </a:r>
            <a:r>
              <a:rPr lang="en-US" sz="3600" b="0" i="0" u="none" strike="noStrike" cap="none">
                <a:solidFill>
                  <a:srgbClr val="1581AA"/>
                </a:solidFill>
                <a:latin typeface="Questrial"/>
                <a:ea typeface="Questrial"/>
                <a:cs typeface="Questrial"/>
                <a:sym typeface="Questrial"/>
              </a:rPr>
              <a:t> Partnership </a:t>
            </a:r>
          </a:p>
        </p:txBody>
      </p:sp>
      <p:sp>
        <p:nvSpPr>
          <p:cNvPr id="287" name="Shape 287"/>
          <p:cNvSpPr txBox="1">
            <a:spLocks noGrp="1"/>
          </p:cNvSpPr>
          <p:nvPr>
            <p:ph type="body" idx="1"/>
          </p:nvPr>
        </p:nvSpPr>
        <p:spPr>
          <a:xfrm>
            <a:off x="946400" y="1608825"/>
            <a:ext cx="7193700" cy="4769700"/>
          </a:xfrm>
          <a:prstGeom prst="rect">
            <a:avLst/>
          </a:prstGeom>
          <a:noFill/>
          <a:ln>
            <a:noFill/>
          </a:ln>
        </p:spPr>
        <p:txBody>
          <a:bodyPr lIns="91425" tIns="45700" rIns="91425" bIns="45700" anchor="t" anchorCtr="0">
            <a:noAutofit/>
          </a:bodyPr>
          <a:lstStyle/>
          <a:p>
            <a:pPr marL="0" lvl="0" indent="0" algn="ctr" rtl="0">
              <a:spcBef>
                <a:spcPts val="0"/>
              </a:spcBef>
              <a:buClr>
                <a:srgbClr val="1581AA"/>
              </a:buClr>
              <a:buSzPct val="25000"/>
              <a:buFont typeface="Questrial"/>
              <a:buNone/>
            </a:pPr>
            <a:r>
              <a:rPr lang="en-US" sz="4800">
                <a:solidFill>
                  <a:srgbClr val="1581AA"/>
                </a:solidFill>
              </a:rPr>
              <a:t>What   can   YOU   do   to   help    yourself?</a:t>
            </a:r>
          </a:p>
          <a:p>
            <a:pPr marL="0" lvl="0" indent="0" algn="ctr" rtl="0">
              <a:lnSpc>
                <a:spcPct val="115000"/>
              </a:lnSpc>
              <a:spcBef>
                <a:spcPts val="0"/>
              </a:spcBef>
              <a:buNone/>
            </a:pP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215775" y="393800"/>
            <a:ext cx="8928300" cy="853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a:t>Student</a:t>
            </a:r>
            <a:r>
              <a:rPr lang="en-US" b="0" i="0" u="none" strike="noStrike" cap="none">
                <a:solidFill>
                  <a:srgbClr val="1581AA"/>
                </a:solidFill>
                <a:latin typeface="Questrial"/>
                <a:ea typeface="Questrial"/>
                <a:cs typeface="Questrial"/>
                <a:sym typeface="Questrial"/>
              </a:rPr>
              <a:t> Partnership</a:t>
            </a:r>
            <a:r>
              <a:rPr lang="en-US"/>
              <a:t> </a:t>
            </a:r>
            <a:r>
              <a:rPr lang="en-US" sz="1800"/>
              <a:t>(Continued)</a:t>
            </a:r>
          </a:p>
        </p:txBody>
      </p:sp>
      <p:sp>
        <p:nvSpPr>
          <p:cNvPr id="294" name="Shape 294"/>
          <p:cNvSpPr txBox="1">
            <a:spLocks noGrp="1"/>
          </p:cNvSpPr>
          <p:nvPr>
            <p:ph type="body" idx="1"/>
          </p:nvPr>
        </p:nvSpPr>
        <p:spPr>
          <a:xfrm>
            <a:off x="1422725" y="1247000"/>
            <a:ext cx="7391400" cy="5112300"/>
          </a:xfrm>
          <a:prstGeom prst="rect">
            <a:avLst/>
          </a:prstGeom>
          <a:noFill/>
          <a:ln>
            <a:noFill/>
          </a:ln>
        </p:spPr>
        <p:txBody>
          <a:bodyPr lIns="91425" tIns="45700" rIns="91425" bIns="45700" anchor="t" anchorCtr="0">
            <a:noAutofit/>
          </a:bodyPr>
          <a:lstStyle/>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Prepare for homesickness</a:t>
            </a:r>
          </a:p>
          <a:p>
            <a:pPr lvl="1" rtl="0">
              <a:lnSpc>
                <a:spcPct val="115000"/>
              </a:lnSpc>
              <a:spcBef>
                <a:spcPts val="0"/>
              </a:spcBef>
            </a:pPr>
            <a:r>
              <a:rPr lang="en-US" sz="1100" dirty="0">
                <a:latin typeface="Arial"/>
                <a:ea typeface="Arial"/>
                <a:cs typeface="Arial"/>
                <a:sym typeface="Arial"/>
              </a:rPr>
              <a:t>Be ready to miss your mommy and daddy and your little siblings.  Good news is they will be there when you return.</a:t>
            </a:r>
          </a:p>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Be supportive, not smothering.  (Don’t call everyday)</a:t>
            </a:r>
          </a:p>
          <a:p>
            <a:pPr lvl="1" rtl="0">
              <a:lnSpc>
                <a:spcPct val="115000"/>
              </a:lnSpc>
              <a:spcBef>
                <a:spcPts val="0"/>
              </a:spcBef>
            </a:pPr>
            <a:r>
              <a:rPr lang="en-US" sz="1100" dirty="0">
                <a:latin typeface="Arial"/>
                <a:ea typeface="Arial"/>
                <a:cs typeface="Arial"/>
                <a:sym typeface="Arial"/>
              </a:rPr>
              <a:t>Get used to not speaking with your parent everyday.  It will help you in the </a:t>
            </a:r>
            <a:r>
              <a:rPr lang="en-US" dirty="0">
                <a:latin typeface="Arial"/>
                <a:ea typeface="Arial"/>
                <a:cs typeface="Arial"/>
                <a:sym typeface="Arial"/>
              </a:rPr>
              <a:t>long run.</a:t>
            </a:r>
          </a:p>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Stay Positive - </a:t>
            </a:r>
            <a:r>
              <a:rPr lang="en-US" sz="2400" b="1" i="1" dirty="0">
                <a:latin typeface="Arial"/>
                <a:ea typeface="Arial"/>
                <a:cs typeface="Arial"/>
                <a:sym typeface="Arial"/>
              </a:rPr>
              <a:t>Be Patient with the Process</a:t>
            </a:r>
          </a:p>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Use the campus resources that we provide you</a:t>
            </a:r>
          </a:p>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Expect Change and be comfortable with being uncomfortable.</a:t>
            </a:r>
          </a:p>
          <a:p>
            <a:pPr lvl="0" indent="0" rtl="0">
              <a:lnSpc>
                <a:spcPct val="115000"/>
              </a:lnSpc>
              <a:spcBef>
                <a:spcPts val="0"/>
              </a:spcBef>
              <a:buClr>
                <a:schemeClr val="accent1"/>
              </a:buClr>
              <a:buSzPct val="100000"/>
              <a:buFont typeface="Arial"/>
              <a:buChar char="●"/>
            </a:pPr>
            <a:r>
              <a:rPr lang="en-US" sz="2400" dirty="0">
                <a:latin typeface="Arial"/>
                <a:ea typeface="Arial"/>
                <a:cs typeface="Arial"/>
                <a:sym typeface="Arial"/>
              </a:rPr>
              <a:t>Trust that this journey is for YOU!</a:t>
            </a:r>
          </a:p>
          <a:p>
            <a:pPr lvl="0" indent="0" rtl="0">
              <a:lnSpc>
                <a:spcPct val="115000"/>
              </a:lnSpc>
              <a:spcBef>
                <a:spcPts val="0"/>
              </a:spcBef>
              <a:buClr>
                <a:schemeClr val="accent1"/>
              </a:buClr>
              <a:buSzPct val="100000"/>
              <a:buFont typeface="Noto Sans Symbols"/>
              <a:buChar char="●"/>
            </a:pPr>
            <a:r>
              <a:rPr lang="en-US" sz="2400" dirty="0">
                <a:latin typeface="Arial"/>
                <a:ea typeface="Arial"/>
                <a:cs typeface="Arial"/>
                <a:sym typeface="Arial"/>
              </a:rPr>
              <a:t>Talk to your EOF Advisor/Mentor if you have any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914400" y="277812"/>
            <a:ext cx="7772400" cy="1143000"/>
          </a:xfrm>
          <a:prstGeom prst="rect">
            <a:avLst/>
          </a:prstGeom>
        </p:spPr>
        <p:txBody>
          <a:bodyPr lIns="91425" tIns="91425" rIns="91425" bIns="91425" anchor="t" anchorCtr="0">
            <a:noAutofit/>
          </a:bodyPr>
          <a:lstStyle/>
          <a:p>
            <a:pPr lvl="0">
              <a:spcBef>
                <a:spcPts val="0"/>
              </a:spcBef>
              <a:buNone/>
            </a:pPr>
            <a:endParaRPr/>
          </a:p>
        </p:txBody>
      </p:sp>
      <p:sp>
        <p:nvSpPr>
          <p:cNvPr id="308" name="Shape 308"/>
          <p:cNvSpPr txBox="1">
            <a:spLocks noGrp="1"/>
          </p:cNvSpPr>
          <p:nvPr>
            <p:ph type="body" idx="1"/>
          </p:nvPr>
        </p:nvSpPr>
        <p:spPr>
          <a:xfrm>
            <a:off x="914400" y="1600200"/>
            <a:ext cx="3810000" cy="4530600"/>
          </a:xfrm>
          <a:prstGeom prst="rect">
            <a:avLst/>
          </a:prstGeom>
        </p:spPr>
        <p:txBody>
          <a:bodyPr lIns="91425" tIns="91425" rIns="91425" bIns="91425" anchor="t" anchorCtr="0">
            <a:noAutofit/>
          </a:bodyPr>
          <a:lstStyle/>
          <a:p>
            <a:pPr lvl="0">
              <a:spcBef>
                <a:spcPts val="0"/>
              </a:spcBef>
              <a:buNone/>
            </a:pPr>
            <a:endParaRPr/>
          </a:p>
        </p:txBody>
      </p:sp>
      <p:sp>
        <p:nvSpPr>
          <p:cNvPr id="309" name="Shape 309"/>
          <p:cNvSpPr txBox="1">
            <a:spLocks noGrp="1"/>
          </p:cNvSpPr>
          <p:nvPr>
            <p:ph type="body" idx="2"/>
          </p:nvPr>
        </p:nvSpPr>
        <p:spPr>
          <a:xfrm>
            <a:off x="4876800" y="1600200"/>
            <a:ext cx="3810000" cy="2189100"/>
          </a:xfrm>
          <a:prstGeom prst="rect">
            <a:avLst/>
          </a:prstGeom>
        </p:spPr>
        <p:txBody>
          <a:bodyPr lIns="91425" tIns="91425" rIns="91425" bIns="91425" anchor="t" anchorCtr="0">
            <a:noAutofit/>
          </a:bodyPr>
          <a:lstStyle/>
          <a:p>
            <a:pPr lvl="0">
              <a:spcBef>
                <a:spcPts val="0"/>
              </a:spcBef>
              <a:buNone/>
            </a:pPr>
            <a:endParaRPr/>
          </a:p>
        </p:txBody>
      </p:sp>
      <p:sp>
        <p:nvSpPr>
          <p:cNvPr id="310" name="Shape 310"/>
          <p:cNvSpPr txBox="1">
            <a:spLocks noGrp="1"/>
          </p:cNvSpPr>
          <p:nvPr>
            <p:ph type="body" idx="3"/>
          </p:nvPr>
        </p:nvSpPr>
        <p:spPr>
          <a:xfrm>
            <a:off x="4876800" y="3941762"/>
            <a:ext cx="3810000" cy="2189100"/>
          </a:xfrm>
          <a:prstGeom prst="rect">
            <a:avLst/>
          </a:prstGeom>
        </p:spPr>
        <p:txBody>
          <a:bodyPr lIns="91425" tIns="91425" rIns="91425" bIns="91425" anchor="t" anchorCtr="0">
            <a:noAutofit/>
          </a:bodyPr>
          <a:lstStyle/>
          <a:p>
            <a:pPr lvl="0">
              <a:spcBef>
                <a:spcPts val="0"/>
              </a:spcBef>
              <a:buNone/>
            </a:pPr>
            <a:endParaRPr/>
          </a:p>
        </p:txBody>
      </p:sp>
      <p:pic>
        <p:nvPicPr>
          <p:cNvPr id="311" name="Shape 311" descr="IMG_8018.JPG"/>
          <p:cNvPicPr preferRelativeResize="0"/>
          <p:nvPr/>
        </p:nvPicPr>
        <p:blipFill>
          <a:blip r:embed="rId3">
            <a:alphaModFix/>
          </a:blip>
          <a:stretch>
            <a:fillRect/>
          </a:stretch>
        </p:blipFill>
        <p:spPr>
          <a:xfrm>
            <a:off x="812075" y="163050"/>
            <a:ext cx="7423927" cy="64167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Shape 316"/>
          <p:cNvSpPr/>
          <p:nvPr/>
        </p:nvSpPr>
        <p:spPr>
          <a:xfrm>
            <a:off x="802500" y="364475"/>
            <a:ext cx="7508069" cy="4520276"/>
          </a:xfrm>
          <a:prstGeom prst="rect">
            <a:avLst/>
          </a:prstGeom>
        </p:spPr>
        <p:txBody>
          <a:bodyPr>
            <a:prstTxWarp prst="textPlain">
              <a:avLst/>
            </a:prstTxWarp>
          </a:bodyPr>
          <a:lstStyle/>
          <a:p>
            <a:pPr lvl="0" algn="ctr"/>
            <a:r>
              <a:rPr b="1" i="0">
                <a:ln>
                  <a:noFill/>
                </a:ln>
                <a:noFill/>
                <a:latin typeface="Times New Roman"/>
              </a:rPr>
              <a:t>Freshman </a:t>
            </a:r>
            <a:br>
              <a:rPr b="1" i="0">
                <a:ln>
                  <a:noFill/>
                </a:ln>
                <a:noFill/>
                <a:latin typeface="Times New Roman"/>
              </a:rPr>
            </a:br>
            <a:r>
              <a:rPr b="1" i="0">
                <a:ln>
                  <a:noFill/>
                </a:ln>
                <a:noFill/>
                <a:latin typeface="Times New Roman"/>
              </a:rPr>
              <a:t> For </a:t>
            </a:r>
            <a:br>
              <a:rPr b="1" i="0">
                <a:ln>
                  <a:noFill/>
                </a:ln>
                <a:noFill/>
                <a:latin typeface="Times New Roman"/>
              </a:rPr>
            </a:br>
            <a:r>
              <a:rPr b="1" i="0">
                <a:ln>
                  <a:noFill/>
                </a:ln>
                <a:noFill/>
                <a:latin typeface="Times New Roman"/>
              </a:rPr>
              <a:t>A Day!</a:t>
            </a:r>
          </a:p>
        </p:txBody>
      </p:sp>
      <p:sp>
        <p:nvSpPr>
          <p:cNvPr id="317" name="Shape 317"/>
          <p:cNvSpPr txBox="1"/>
          <p:nvPr/>
        </p:nvSpPr>
        <p:spPr>
          <a:xfrm>
            <a:off x="1090250" y="249400"/>
            <a:ext cx="7356900" cy="6320700"/>
          </a:xfrm>
          <a:prstGeom prst="rect">
            <a:avLst/>
          </a:prstGeom>
          <a:noFill/>
          <a:ln>
            <a:noFill/>
          </a:ln>
        </p:spPr>
        <p:txBody>
          <a:bodyPr lIns="91425" tIns="91425" rIns="91425" bIns="91425" anchor="t" anchorCtr="0">
            <a:noAutofit/>
          </a:bodyPr>
          <a:lstStyle/>
          <a:p>
            <a:pPr lvl="0" algn="ctr">
              <a:spcBef>
                <a:spcPts val="0"/>
              </a:spcBef>
              <a:buNone/>
            </a:pPr>
            <a:r>
              <a:rPr lang="en-US" sz="3000" b="1" dirty="0">
                <a:latin typeface="Questrial"/>
                <a:ea typeface="Questrial"/>
                <a:cs typeface="Questrial"/>
                <a:sym typeface="Questrial"/>
              </a:rPr>
              <a:t>School of Humanities and Social Sciences</a:t>
            </a:r>
          </a:p>
          <a:p>
            <a:pPr lvl="0">
              <a:spcBef>
                <a:spcPts val="0"/>
              </a:spcBef>
              <a:buNone/>
            </a:pPr>
            <a:endParaRPr sz="2400" dirty="0">
              <a:latin typeface="Questrial"/>
              <a:ea typeface="Questrial"/>
              <a:cs typeface="Questrial"/>
              <a:sym typeface="Questrial"/>
            </a:endParaRPr>
          </a:p>
          <a:p>
            <a:pPr lvl="0" algn="ctr">
              <a:spcBef>
                <a:spcPts val="0"/>
              </a:spcBef>
              <a:buNone/>
            </a:pPr>
            <a:r>
              <a:rPr lang="en-US" sz="2400" dirty="0">
                <a:latin typeface="Questrial"/>
                <a:ea typeface="Questrial"/>
                <a:cs typeface="Questrial"/>
                <a:sym typeface="Questrial"/>
              </a:rPr>
              <a:t>Dean - Dr. Jane Wong</a:t>
            </a:r>
          </a:p>
          <a:p>
            <a:pPr lvl="0" algn="ctr">
              <a:spcBef>
                <a:spcPts val="0"/>
              </a:spcBef>
              <a:buNone/>
            </a:pPr>
            <a:r>
              <a:rPr lang="en-US" sz="2400" u="sng" dirty="0">
                <a:latin typeface="Questrial"/>
                <a:ea typeface="Questrial"/>
                <a:cs typeface="Questrial"/>
                <a:sym typeface="Questrial"/>
              </a:rPr>
              <a:t>wongj@tcnj.edu</a:t>
            </a:r>
          </a:p>
          <a:p>
            <a:pPr lvl="0">
              <a:spcBef>
                <a:spcPts val="0"/>
              </a:spcBef>
              <a:buNone/>
            </a:pPr>
            <a:endParaRPr sz="2400" dirty="0">
              <a:latin typeface="Questrial"/>
              <a:ea typeface="Questrial"/>
              <a:cs typeface="Questrial"/>
              <a:sym typeface="Questrial"/>
            </a:endParaRPr>
          </a:p>
          <a:p>
            <a:pPr lvl="0" algn="ctr" rtl="0">
              <a:spcBef>
                <a:spcPts val="0"/>
              </a:spcBef>
              <a:buNone/>
            </a:pPr>
            <a:r>
              <a:rPr lang="en-US" sz="2400" dirty="0">
                <a:latin typeface="Questrial"/>
                <a:ea typeface="Questrial"/>
                <a:cs typeface="Questrial"/>
                <a:sym typeface="Questrial"/>
              </a:rPr>
              <a:t>Associate  Dean – Lisa Grimm</a:t>
            </a:r>
          </a:p>
          <a:p>
            <a:pPr lvl="0" algn="ctr"/>
            <a:r>
              <a:rPr lang="en-US" sz="2400" u="sng" dirty="0">
                <a:solidFill>
                  <a:schemeClr val="tx1"/>
                </a:solidFill>
                <a:hlinkClick r:id="rId4"/>
              </a:rPr>
              <a:t>grimm@tcnj.edu</a:t>
            </a:r>
            <a:endParaRPr lang="en-US" sz="2400" dirty="0">
              <a:solidFill>
                <a:schemeClr val="tx1"/>
              </a:solidFill>
              <a:latin typeface="Questrial"/>
              <a:ea typeface="Questrial"/>
              <a:cs typeface="Questrial"/>
              <a:sym typeface="Questrial"/>
            </a:endParaRPr>
          </a:p>
          <a:p>
            <a:pPr lvl="0" algn="ctr">
              <a:spcBef>
                <a:spcPts val="0"/>
              </a:spcBef>
              <a:buNone/>
            </a:pPr>
            <a:endParaRPr sz="2400" dirty="0">
              <a:latin typeface="Questrial"/>
              <a:ea typeface="Questrial"/>
              <a:cs typeface="Questrial"/>
              <a:sym typeface="Questrial"/>
            </a:endParaRPr>
          </a:p>
          <a:p>
            <a:pPr lvl="0" algn="ctr">
              <a:spcBef>
                <a:spcPts val="0"/>
              </a:spcBef>
              <a:buNone/>
            </a:pPr>
            <a:r>
              <a:rPr lang="en-US" sz="2400" dirty="0">
                <a:latin typeface="Questrial"/>
                <a:ea typeface="Questrial"/>
                <a:cs typeface="Questrial"/>
                <a:sym typeface="Questrial"/>
              </a:rPr>
              <a:t>Admin – Anne Marie </a:t>
            </a:r>
            <a:r>
              <a:rPr lang="en-US" sz="2400" dirty="0" err="1">
                <a:latin typeface="Questrial"/>
                <a:ea typeface="Questrial"/>
                <a:cs typeface="Questrial"/>
                <a:sym typeface="Questrial"/>
              </a:rPr>
              <a:t>Maratea</a:t>
            </a:r>
            <a:endParaRPr lang="en-US" sz="2400" dirty="0">
              <a:latin typeface="Questrial"/>
              <a:ea typeface="Questrial"/>
              <a:cs typeface="Questrial"/>
              <a:sym typeface="Questrial"/>
            </a:endParaRPr>
          </a:p>
          <a:p>
            <a:pPr lvl="0" algn="ctr"/>
            <a:r>
              <a:rPr lang="en-US" sz="2400" u="sng" dirty="0">
                <a:latin typeface="Questrial" panose="020B0604020202020204" charset="0"/>
                <a:hlinkClick r:id="rId5"/>
              </a:rPr>
              <a:t>maratea@tcnj.edu</a:t>
            </a:r>
            <a:endParaRPr lang="en-US" sz="2400" u="sng" dirty="0">
              <a:latin typeface="Questrial" panose="020B0604020202020204" charset="0"/>
            </a:endParaRPr>
          </a:p>
          <a:p>
            <a:pPr lvl="0" algn="ctr"/>
            <a:endParaRPr sz="2400" dirty="0">
              <a:latin typeface="Questrial" panose="020B0604020202020204" charset="0"/>
              <a:ea typeface="Questrial"/>
              <a:cs typeface="Questrial"/>
              <a:sym typeface="Questrial"/>
            </a:endParaRPr>
          </a:p>
          <a:p>
            <a:pPr lvl="0">
              <a:spcBef>
                <a:spcPts val="0"/>
              </a:spcBef>
              <a:buNone/>
            </a:pPr>
            <a:r>
              <a:rPr lang="en-US" sz="2400" dirty="0">
                <a:latin typeface="Questrial"/>
                <a:ea typeface="Questrial"/>
                <a:cs typeface="Questrial"/>
                <a:sym typeface="Questrial"/>
              </a:rPr>
              <a:t>Department Chairs - For each Department</a:t>
            </a:r>
          </a:p>
          <a:p>
            <a:pPr lvl="0">
              <a:spcBef>
                <a:spcPts val="0"/>
              </a:spcBef>
              <a:buNone/>
            </a:pPr>
            <a:endParaRPr sz="2400" dirty="0">
              <a:latin typeface="Questrial"/>
              <a:ea typeface="Questrial"/>
              <a:cs typeface="Questrial"/>
              <a:sym typeface="Questrial"/>
            </a:endParaRPr>
          </a:p>
          <a:p>
            <a:pPr lvl="0">
              <a:spcBef>
                <a:spcPts val="0"/>
              </a:spcBef>
              <a:buNone/>
            </a:pPr>
            <a:r>
              <a:rPr lang="en-US" sz="2400" dirty="0">
                <a:latin typeface="Questrial"/>
                <a:ea typeface="Questrial"/>
                <a:cs typeface="Questrial"/>
                <a:sym typeface="Questrial"/>
              </a:rPr>
              <a:t>Faculty Advisors - Each student will receive a</a:t>
            </a:r>
          </a:p>
          <a:p>
            <a:pPr lvl="0">
              <a:spcBef>
                <a:spcPts val="0"/>
              </a:spcBef>
              <a:buNone/>
            </a:pPr>
            <a:r>
              <a:rPr lang="en-US" sz="2400" dirty="0">
                <a:latin typeface="Questrial"/>
                <a:ea typeface="Questrial"/>
                <a:cs typeface="Questrial"/>
                <a:sym typeface="Questrial"/>
              </a:rPr>
              <a:t>faculty advisor in addition to an EOF Program Advisor</a:t>
            </a:r>
          </a:p>
          <a:p>
            <a:pPr lvl="0">
              <a:spcBef>
                <a:spcPts val="0"/>
              </a:spcBef>
              <a:buNone/>
            </a:pPr>
            <a:endParaRPr dirty="0"/>
          </a:p>
          <a:p>
            <a:pPr lvl="0">
              <a:spcBef>
                <a:spcPts val="0"/>
              </a:spcBef>
              <a:buNone/>
            </a:pPr>
            <a:endParaRPr dirty="0"/>
          </a:p>
          <a:p>
            <a:pPr lvl="0">
              <a:spcBef>
                <a:spcPts val="0"/>
              </a:spcBef>
              <a:buNone/>
            </a:pPr>
            <a:endParaRPr dirty="0"/>
          </a:p>
          <a:p>
            <a:pPr lvl="0">
              <a:spcBef>
                <a:spcPts val="0"/>
              </a:spcBef>
              <a:buNone/>
            </a:pPr>
            <a:endParaRPr dirty="0"/>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Shape 322"/>
          <p:cNvSpPr/>
          <p:nvPr/>
        </p:nvSpPr>
        <p:spPr>
          <a:xfrm>
            <a:off x="802500" y="364475"/>
            <a:ext cx="7508069" cy="4520276"/>
          </a:xfrm>
          <a:prstGeom prst="rect">
            <a:avLst/>
          </a:prstGeom>
        </p:spPr>
        <p:txBody>
          <a:bodyPr>
            <a:prstTxWarp prst="textPlain">
              <a:avLst/>
            </a:prstTxWarp>
          </a:bodyPr>
          <a:lstStyle/>
          <a:p>
            <a:pPr lvl="0" algn="ctr"/>
            <a:r>
              <a:rPr b="1" i="0">
                <a:ln>
                  <a:noFill/>
                </a:ln>
                <a:noFill/>
                <a:latin typeface="Times New Roman"/>
              </a:rPr>
              <a:t>Freshman </a:t>
            </a:r>
            <a:br>
              <a:rPr b="1" i="0">
                <a:ln>
                  <a:noFill/>
                </a:ln>
                <a:noFill/>
                <a:latin typeface="Times New Roman"/>
              </a:rPr>
            </a:br>
            <a:r>
              <a:rPr b="1" i="0">
                <a:ln>
                  <a:noFill/>
                </a:ln>
                <a:noFill/>
                <a:latin typeface="Times New Roman"/>
              </a:rPr>
              <a:t> For </a:t>
            </a:r>
            <a:br>
              <a:rPr b="1" i="0">
                <a:ln>
                  <a:noFill/>
                </a:ln>
                <a:noFill/>
                <a:latin typeface="Times New Roman"/>
              </a:rPr>
            </a:br>
            <a:r>
              <a:rPr b="1" i="0">
                <a:ln>
                  <a:noFill/>
                </a:ln>
                <a:noFill/>
                <a:latin typeface="Times New Roman"/>
              </a:rPr>
              <a:t>A Day!</a:t>
            </a:r>
          </a:p>
        </p:txBody>
      </p:sp>
      <p:sp>
        <p:nvSpPr>
          <p:cNvPr id="323" name="Shape 323"/>
          <p:cNvSpPr txBox="1"/>
          <p:nvPr/>
        </p:nvSpPr>
        <p:spPr>
          <a:xfrm>
            <a:off x="1090250" y="249400"/>
            <a:ext cx="7740300" cy="6359100"/>
          </a:xfrm>
          <a:prstGeom prst="rect">
            <a:avLst/>
          </a:prstGeom>
          <a:noFill/>
          <a:ln>
            <a:noFill/>
          </a:ln>
        </p:spPr>
        <p:txBody>
          <a:bodyPr lIns="91425" tIns="91425" rIns="91425" bIns="91425" anchor="t" anchorCtr="0">
            <a:noAutofit/>
          </a:bodyPr>
          <a:lstStyle/>
          <a:p>
            <a:pPr lvl="0" algn="ctr" rtl="0">
              <a:spcBef>
                <a:spcPts val="0"/>
              </a:spcBef>
              <a:buNone/>
            </a:pPr>
            <a:r>
              <a:rPr lang="en-US" sz="3000" b="1">
                <a:latin typeface="Questrial"/>
                <a:ea typeface="Questrial"/>
                <a:cs typeface="Questrial"/>
                <a:sym typeface="Questrial"/>
              </a:rPr>
              <a:t>School of Humanities and Social Sciences</a:t>
            </a:r>
          </a:p>
          <a:p>
            <a:pPr lvl="0" rtl="0">
              <a:spcBef>
                <a:spcPts val="0"/>
              </a:spcBef>
              <a:buNone/>
            </a:pPr>
            <a:endParaRPr sz="2400">
              <a:latin typeface="Questrial"/>
              <a:ea typeface="Questrial"/>
              <a:cs typeface="Questrial"/>
              <a:sym typeface="Questrial"/>
            </a:endParaRPr>
          </a:p>
          <a:p>
            <a:pPr lvl="0" algn="ctr" rtl="0">
              <a:spcBef>
                <a:spcPts val="0"/>
              </a:spcBef>
              <a:buNone/>
            </a:pPr>
            <a:r>
              <a:rPr lang="en-US" sz="2400"/>
              <a:t>Location - Social Sciences Building, Room 302</a:t>
            </a:r>
          </a:p>
          <a:p>
            <a:pPr lvl="0" algn="ctr" rtl="0">
              <a:spcBef>
                <a:spcPts val="0"/>
              </a:spcBef>
              <a:buNone/>
            </a:pPr>
            <a:r>
              <a:rPr lang="en-US" sz="2400"/>
              <a:t>609-771-3434</a:t>
            </a:r>
          </a:p>
          <a:p>
            <a:pPr lvl="0" algn="ctr" rtl="0">
              <a:spcBef>
                <a:spcPts val="0"/>
              </a:spcBef>
              <a:buNone/>
            </a:pPr>
            <a:r>
              <a:rPr lang="en-US" sz="2400" b="1"/>
              <a:t>https://hss.tcnj.edu</a:t>
            </a:r>
          </a:p>
          <a:p>
            <a:pPr lvl="0" rtl="0">
              <a:spcBef>
                <a:spcPts val="0"/>
              </a:spcBef>
              <a:buNone/>
            </a:pPr>
            <a:endParaRPr sz="2400"/>
          </a:p>
          <a:p>
            <a:pPr lvl="0" rtl="0">
              <a:spcBef>
                <a:spcPts val="0"/>
              </a:spcBef>
              <a:buNone/>
            </a:pPr>
            <a:r>
              <a:rPr lang="en-US" sz="2400" b="1" i="1" u="sng"/>
              <a:t>HSS Quick Facts</a:t>
            </a:r>
            <a:r>
              <a:rPr lang="en-US" sz="2400" i="1" u="sng"/>
              <a:t>:</a:t>
            </a:r>
          </a:p>
          <a:p>
            <a:pPr lvl="0" rtl="0">
              <a:spcBef>
                <a:spcPts val="0"/>
              </a:spcBef>
              <a:buNone/>
            </a:pPr>
            <a:r>
              <a:rPr lang="en-US" sz="2400"/>
              <a:t>Largest of all the schools at TCNJ</a:t>
            </a:r>
          </a:p>
          <a:p>
            <a:pPr lvl="0" rtl="0">
              <a:spcBef>
                <a:spcPts val="0"/>
              </a:spcBef>
              <a:buNone/>
            </a:pPr>
            <a:r>
              <a:rPr lang="en-US" sz="2400"/>
              <a:t>Over 2,000 students enrolled campus wide</a:t>
            </a:r>
          </a:p>
          <a:p>
            <a:pPr lvl="0" rtl="0">
              <a:spcBef>
                <a:spcPts val="0"/>
              </a:spcBef>
              <a:buNone/>
            </a:pPr>
            <a:r>
              <a:rPr lang="en-US" sz="2400"/>
              <a:t>14 Different Majors</a:t>
            </a:r>
          </a:p>
          <a:p>
            <a:pPr lvl="0" rtl="0">
              <a:spcBef>
                <a:spcPts val="0"/>
              </a:spcBef>
              <a:buNone/>
            </a:pPr>
            <a:endParaRPr sz="2400"/>
          </a:p>
          <a:p>
            <a:pPr lvl="0" rtl="0">
              <a:spcBef>
                <a:spcPts val="0"/>
              </a:spcBef>
              <a:buNone/>
            </a:pPr>
            <a:r>
              <a:rPr lang="en-US" sz="2400"/>
              <a:t>All programs offer rigorous training in transferable skills:</a:t>
            </a:r>
            <a:r>
              <a:rPr lang="en-US" sz="2400" b="1" i="1"/>
              <a:t>Critical thinking</a:t>
            </a:r>
            <a:r>
              <a:rPr lang="en-US" sz="2400"/>
              <a:t>, </a:t>
            </a:r>
            <a:r>
              <a:rPr lang="en-US" sz="2400" b="1" i="1"/>
              <a:t>creative problem-solving</a:t>
            </a:r>
            <a:r>
              <a:rPr lang="en-US" sz="2400"/>
              <a:t>, and excellent </a:t>
            </a:r>
            <a:r>
              <a:rPr lang="en-US" sz="2400" b="1" i="1"/>
              <a:t>communication skills</a:t>
            </a:r>
            <a:r>
              <a:rPr lang="en-US" sz="2400"/>
              <a:t> in both speech and writing.</a:t>
            </a:r>
          </a:p>
          <a:p>
            <a:pPr lvl="0" rtl="0">
              <a:spcBef>
                <a:spcPts val="0"/>
              </a:spcBef>
              <a:buNone/>
            </a:pPr>
            <a:endParaRPr sz="2400"/>
          </a:p>
          <a:p>
            <a:pPr lvl="0" rtl="0">
              <a:spcBef>
                <a:spcPts val="0"/>
              </a:spcBef>
              <a:buNone/>
            </a:pPr>
            <a:endParaRPr sz="240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42" descr="FullSizeRender (1).jpg"/>
          <p:cNvPicPr preferRelativeResize="0"/>
          <p:nvPr/>
        </p:nvPicPr>
        <p:blipFill>
          <a:blip r:embed="rId2">
            <a:alphaModFix/>
          </a:blip>
          <a:stretch>
            <a:fillRect/>
          </a:stretch>
        </p:blipFill>
        <p:spPr>
          <a:xfrm rot="401447">
            <a:off x="5317391" y="320134"/>
            <a:ext cx="2835085" cy="2587352"/>
          </a:xfrm>
          <a:prstGeom prst="rect">
            <a:avLst/>
          </a:prstGeom>
          <a:noFill/>
          <a:ln>
            <a:noFill/>
          </a:ln>
        </p:spPr>
      </p:pic>
      <p:pic>
        <p:nvPicPr>
          <p:cNvPr id="3" name="Picture 2" descr="C:\Users\KIMQUI~1\AppData\Local\Temp\IMG_3576.JPG"/>
          <p:cNvPicPr>
            <a:picLocks noChangeAspect="1" noChangeArrowheads="1"/>
          </p:cNvPicPr>
          <p:nvPr/>
        </p:nvPicPr>
        <p:blipFill>
          <a:blip r:embed="rId3"/>
          <a:srcRect/>
          <a:stretch>
            <a:fillRect/>
          </a:stretch>
        </p:blipFill>
        <p:spPr bwMode="auto">
          <a:xfrm rot="20910230">
            <a:off x="394067" y="369778"/>
            <a:ext cx="3978542" cy="2660650"/>
          </a:xfrm>
          <a:prstGeom prst="rect">
            <a:avLst/>
          </a:prstGeom>
          <a:noFill/>
        </p:spPr>
      </p:pic>
      <p:pic>
        <p:nvPicPr>
          <p:cNvPr id="4" name="Shape 341" descr="Kim Briana Sabrina.png"/>
          <p:cNvPicPr preferRelativeResize="0"/>
          <p:nvPr/>
        </p:nvPicPr>
        <p:blipFill>
          <a:blip r:embed="rId4">
            <a:alphaModFix/>
          </a:blip>
          <a:stretch>
            <a:fillRect/>
          </a:stretch>
        </p:blipFill>
        <p:spPr>
          <a:xfrm rot="10800000">
            <a:off x="982201" y="3533974"/>
            <a:ext cx="2413893" cy="3218525"/>
          </a:xfrm>
          <a:prstGeom prst="rect">
            <a:avLst/>
          </a:prstGeom>
          <a:noFill/>
          <a:ln>
            <a:noFill/>
          </a:ln>
        </p:spPr>
      </p:pic>
      <p:pic>
        <p:nvPicPr>
          <p:cNvPr id="2050" name="Picture 2" descr="C:\Users\Kim Quick\Pictures\2017-07-16\416.JPG"/>
          <p:cNvPicPr>
            <a:picLocks noChangeAspect="1" noChangeArrowheads="1"/>
          </p:cNvPicPr>
          <p:nvPr/>
        </p:nvPicPr>
        <p:blipFill>
          <a:blip r:embed="rId5"/>
          <a:srcRect l="30086" r="50167" b="44928"/>
          <a:stretch>
            <a:fillRect/>
          </a:stretch>
        </p:blipFill>
        <p:spPr bwMode="auto">
          <a:xfrm>
            <a:off x="-1662545" y="-10765971"/>
            <a:ext cx="2422567" cy="9008423"/>
          </a:xfrm>
          <a:prstGeom prst="rect">
            <a:avLst/>
          </a:prstGeom>
          <a:noFill/>
        </p:spPr>
      </p:pic>
      <p:pic>
        <p:nvPicPr>
          <p:cNvPr id="2051" name="Picture 3" descr="C:\Users\Kim Quick\Pictures\2017-07-16\416.JPG"/>
          <p:cNvPicPr>
            <a:picLocks noChangeAspect="1" noChangeArrowheads="1"/>
          </p:cNvPicPr>
          <p:nvPr/>
        </p:nvPicPr>
        <p:blipFill>
          <a:blip r:embed="rId5"/>
          <a:srcRect/>
          <a:stretch>
            <a:fillRect/>
          </a:stretch>
        </p:blipFill>
        <p:spPr bwMode="auto">
          <a:xfrm>
            <a:off x="4809506" y="3159825"/>
            <a:ext cx="2541320" cy="3388427"/>
          </a:xfrm>
          <a:prstGeom prst="rect">
            <a:avLst/>
          </a:prstGeom>
          <a:noFill/>
        </p:spPr>
      </p:pic>
    </p:spTree>
  </p:cSld>
  <p:clrMapOvr>
    <a:masterClrMapping/>
  </p:clrMapOvr>
  <p:transition advClick="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68"/>
        <p:cNvGrpSpPr/>
        <p:nvPr/>
      </p:nvGrpSpPr>
      <p:grpSpPr>
        <a:xfrm>
          <a:off x="0" y="0"/>
          <a:ext cx="0" cy="0"/>
          <a:chOff x="0" y="0"/>
          <a:chExt cx="0" cy="0"/>
        </a:xfrm>
      </p:grpSpPr>
      <p:sp>
        <p:nvSpPr>
          <p:cNvPr id="369" name="Shape 369"/>
          <p:cNvSpPr/>
          <p:nvPr/>
        </p:nvSpPr>
        <p:spPr>
          <a:xfrm>
            <a:off x="1358300" y="1168412"/>
            <a:ext cx="6937369" cy="5541964"/>
          </a:xfrm>
          <a:prstGeom prst="rect">
            <a:avLst/>
          </a:prstGeom>
        </p:spPr>
        <p:txBody>
          <a:bodyPr>
            <a:prstTxWarp prst="textPlain">
              <a:avLst/>
            </a:prstTxWarp>
          </a:bodyPr>
          <a:lstStyle/>
          <a:p>
            <a:pPr lvl="0" algn="ctr"/>
            <a:br>
              <a:rPr b="1" i="0">
                <a:ln>
                  <a:noFill/>
                </a:ln>
                <a:noFill/>
                <a:latin typeface="Times New Roman"/>
              </a:rPr>
            </a:br>
            <a:r>
              <a:rPr b="1" i="0">
                <a:ln>
                  <a:noFill/>
                </a:ln>
                <a:noFill/>
                <a:latin typeface="Times New Roman"/>
              </a:rPr>
              <a:t>EOF</a:t>
            </a:r>
            <a:br>
              <a:rPr b="1" i="0">
                <a:ln>
                  <a:noFill/>
                </a:ln>
                <a:noFill/>
                <a:latin typeface="Times New Roman"/>
              </a:rPr>
            </a:br>
            <a:r>
              <a:rPr b="1" i="0">
                <a:ln>
                  <a:noFill/>
                </a:ln>
                <a:noFill/>
                <a:latin typeface="Times New Roman"/>
              </a:rPr>
              <a:t>AT TCNJ</a:t>
            </a:r>
          </a:p>
        </p:txBody>
      </p:sp>
      <p:pic>
        <p:nvPicPr>
          <p:cNvPr id="370" name="Shape 370"/>
          <p:cNvPicPr preferRelativeResize="0"/>
          <p:nvPr/>
        </p:nvPicPr>
        <p:blipFill rotWithShape="1">
          <a:blip r:embed="rId4">
            <a:alphaModFix/>
          </a:blip>
          <a:srcRect/>
          <a:stretch/>
        </p:blipFill>
        <p:spPr>
          <a:xfrm>
            <a:off x="990600" y="134936"/>
            <a:ext cx="2514599" cy="1033462"/>
          </a:xfrm>
          <a:prstGeom prst="rect">
            <a:avLst/>
          </a:prstGeom>
          <a:noFill/>
          <a:ln>
            <a:noFill/>
          </a:ln>
        </p:spPr>
      </p:pic>
      <p:sp>
        <p:nvSpPr>
          <p:cNvPr id="371" name="Shape 371"/>
          <p:cNvSpPr txBox="1"/>
          <p:nvPr/>
        </p:nvSpPr>
        <p:spPr>
          <a:xfrm>
            <a:off x="1157375" y="1601775"/>
            <a:ext cx="7002000" cy="1601700"/>
          </a:xfrm>
          <a:prstGeom prst="rect">
            <a:avLst/>
          </a:prstGeom>
          <a:noFill/>
          <a:ln>
            <a:noFill/>
          </a:ln>
        </p:spPr>
        <p:txBody>
          <a:bodyPr lIns="91425" tIns="91425" rIns="91425" bIns="91425" anchor="t" anchorCtr="0">
            <a:noAutofit/>
          </a:bodyPr>
          <a:lstStyle/>
          <a:p>
            <a:pPr lvl="0" algn="ctr">
              <a:spcBef>
                <a:spcPts val="0"/>
              </a:spcBef>
              <a:buNone/>
            </a:pPr>
            <a:r>
              <a:rPr lang="en-US" sz="3000" dirty="0"/>
              <a:t>Kim L. Quick, MSW, LCSW, </a:t>
            </a:r>
            <a:r>
              <a:rPr lang="en-US" sz="3000" dirty="0" err="1"/>
              <a:t>Ed.S</a:t>
            </a:r>
            <a:r>
              <a:rPr lang="en-US" sz="3000" dirty="0"/>
              <a:t>.</a:t>
            </a:r>
          </a:p>
          <a:p>
            <a:pPr lvl="0" algn="ctr">
              <a:spcBef>
                <a:spcPts val="0"/>
              </a:spcBef>
              <a:buNone/>
            </a:pPr>
            <a:r>
              <a:rPr lang="en-US" sz="3000" dirty="0"/>
              <a:t>EOF Assistant Director/Advisor</a:t>
            </a:r>
          </a:p>
          <a:p>
            <a:pPr lvl="0" algn="ctr" rtl="0">
              <a:spcBef>
                <a:spcPts val="0"/>
              </a:spcBef>
              <a:buNone/>
            </a:pPr>
            <a:r>
              <a:rPr lang="en-US" sz="3000" dirty="0"/>
              <a:t>School of Humanities and Social Sciences </a:t>
            </a:r>
          </a:p>
          <a:p>
            <a:pPr lvl="0" algn="ctr">
              <a:spcBef>
                <a:spcPts val="0"/>
              </a:spcBef>
              <a:buNone/>
            </a:pPr>
            <a:r>
              <a:rPr lang="en-US" sz="3000" dirty="0"/>
              <a:t>(HSS)</a:t>
            </a:r>
          </a:p>
          <a:p>
            <a:pPr lvl="0" algn="ctr" rtl="0">
              <a:spcBef>
                <a:spcPts val="0"/>
              </a:spcBef>
              <a:buNone/>
            </a:pPr>
            <a:endParaRPr sz="3000" dirty="0"/>
          </a:p>
          <a:p>
            <a:pPr lvl="0" algn="ctr">
              <a:spcBef>
                <a:spcPts val="0"/>
              </a:spcBef>
              <a:buNone/>
            </a:pPr>
            <a:r>
              <a:rPr lang="en-US" sz="3000" dirty="0"/>
              <a:t>Email - </a:t>
            </a:r>
            <a:r>
              <a:rPr lang="en-US" sz="3000" u="sng" dirty="0">
                <a:solidFill>
                  <a:schemeClr val="hlink"/>
                </a:solidFill>
                <a:hlinkClick r:id="rId5"/>
              </a:rPr>
              <a:t>quickk@tcnj.edu</a:t>
            </a:r>
          </a:p>
          <a:p>
            <a:pPr lvl="0" algn="ctr" rtl="0">
              <a:spcBef>
                <a:spcPts val="0"/>
              </a:spcBef>
              <a:buNone/>
            </a:pPr>
            <a:r>
              <a:rPr lang="en-US" sz="3000" dirty="0"/>
              <a:t>Phone - 609-771-3369</a:t>
            </a:r>
          </a:p>
          <a:p>
            <a:pPr lvl="0" algn="ctr">
              <a:spcBef>
                <a:spcPts val="0"/>
              </a:spcBef>
              <a:buNone/>
            </a:pPr>
            <a:r>
              <a:rPr lang="en-US" sz="3000" dirty="0"/>
              <a:t>Roscoe West Hall, Rm 126</a:t>
            </a:r>
          </a:p>
          <a:p>
            <a:pPr lvl="0" algn="ctr">
              <a:spcBef>
                <a:spcPts val="0"/>
              </a:spcBef>
              <a:buNone/>
            </a:pPr>
            <a:endParaRPr sz="3000" dirty="0"/>
          </a:p>
          <a:p>
            <a:pPr lvl="0">
              <a:spcBef>
                <a:spcPts val="0"/>
              </a:spcBef>
              <a:buNone/>
            </a:pPr>
            <a:endParaRPr sz="3000"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361325" y="457200"/>
            <a:ext cx="81732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Libre Baskerville"/>
              <a:buNone/>
            </a:pPr>
            <a:endParaRPr/>
          </a:p>
        </p:txBody>
      </p:sp>
      <p:sp>
        <p:nvSpPr>
          <p:cNvPr id="348" name="Shape 348"/>
          <p:cNvSpPr txBox="1">
            <a:spLocks noGrp="1"/>
          </p:cNvSpPr>
          <p:nvPr>
            <p:ph type="body" idx="1"/>
          </p:nvPr>
        </p:nvSpPr>
        <p:spPr>
          <a:xfrm>
            <a:off x="1295400" y="1600200"/>
            <a:ext cx="6934200" cy="2743200"/>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342900" marR="0" lvl="0" indent="-342900" algn="l" rtl="0">
              <a:spcBef>
                <a:spcPts val="1000"/>
              </a:spcBef>
              <a:spcAft>
                <a:spcPts val="0"/>
              </a:spcAft>
              <a:buClr>
                <a:schemeClr val="accent1"/>
              </a:buClr>
              <a:buSzPct val="100000"/>
              <a:buFont typeface="Noto Sans Symbols"/>
              <a:buNone/>
            </a:pPr>
            <a:endParaRPr sz="2400" b="1" i="0" u="none" strike="noStrike" cap="none">
              <a:solidFill>
                <a:srgbClr val="404040"/>
              </a:solidFill>
              <a:latin typeface="Libre Baskerville"/>
              <a:ea typeface="Libre Baskerville"/>
              <a:cs typeface="Libre Baskerville"/>
              <a:sym typeface="Libre Baskerville"/>
            </a:endParaRPr>
          </a:p>
        </p:txBody>
      </p:sp>
      <p:pic>
        <p:nvPicPr>
          <p:cNvPr id="349" name="Shape 349" descr="IMG_8331.JPG"/>
          <p:cNvPicPr preferRelativeResize="0"/>
          <p:nvPr/>
        </p:nvPicPr>
        <p:blipFill>
          <a:blip r:embed="rId3">
            <a:alphaModFix/>
          </a:blip>
          <a:stretch>
            <a:fillRect/>
          </a:stretch>
        </p:blipFill>
        <p:spPr>
          <a:xfrm>
            <a:off x="1295400" y="227201"/>
            <a:ext cx="6738475" cy="63981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762000" y="457200"/>
            <a:ext cx="77724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Libre Baskerville"/>
              <a:buNone/>
            </a:pPr>
            <a:r>
              <a:rPr lang="en-US" sz="3600" b="0" i="0" u="none" strike="noStrike" cap="none" dirty="0">
                <a:solidFill>
                  <a:schemeClr val="tx1"/>
                </a:solidFill>
                <a:latin typeface="Libre Baskerville"/>
                <a:ea typeface="Libre Baskerville"/>
                <a:cs typeface="Libre Baskerville"/>
                <a:sym typeface="Libre Baskerville"/>
              </a:rPr>
              <a:t>Save the Date!</a:t>
            </a:r>
          </a:p>
        </p:txBody>
      </p:sp>
      <p:sp>
        <p:nvSpPr>
          <p:cNvPr id="355" name="Shape 355"/>
          <p:cNvSpPr txBox="1">
            <a:spLocks noGrp="1"/>
          </p:cNvSpPr>
          <p:nvPr>
            <p:ph type="body" idx="1"/>
          </p:nvPr>
        </p:nvSpPr>
        <p:spPr>
          <a:xfrm>
            <a:off x="1295400" y="1600200"/>
            <a:ext cx="6934199" cy="3600450"/>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Noto Sans Symbols"/>
              <a:buNone/>
            </a:pPr>
            <a:endParaRPr lang="en-US" sz="2400" b="1" i="0" u="none" strike="noStrike" cap="none" dirty="0">
              <a:solidFill>
                <a:srgbClr val="404040"/>
              </a:solidFill>
              <a:latin typeface="Libre Baskerville"/>
              <a:ea typeface="Libre Baskerville"/>
              <a:cs typeface="Libre Baskerville"/>
              <a:sym typeface="Libre Baskerville"/>
            </a:endParaRPr>
          </a:p>
          <a:p>
            <a:pPr marL="0" marR="0" lvl="0" indent="0" algn="ctr" rtl="0">
              <a:lnSpc>
                <a:spcPct val="90000"/>
              </a:lnSpc>
              <a:spcBef>
                <a:spcPts val="0"/>
              </a:spcBef>
              <a:spcAft>
                <a:spcPts val="0"/>
              </a:spcAft>
              <a:buClr>
                <a:schemeClr val="accent1"/>
              </a:buClr>
              <a:buSzPct val="25000"/>
              <a:buFont typeface="Noto Sans Symbols"/>
              <a:buNone/>
            </a:pPr>
            <a:r>
              <a:rPr lang="en-US" sz="2400" b="1" i="0" u="none" strike="noStrike" cap="none" dirty="0">
                <a:solidFill>
                  <a:srgbClr val="404040"/>
                </a:solidFill>
                <a:latin typeface="Libre Baskerville"/>
                <a:ea typeface="Libre Baskerville"/>
                <a:cs typeface="Libre Baskerville"/>
                <a:sym typeface="Libre Baskerville"/>
              </a:rPr>
              <a:t>Closing Ceremony</a:t>
            </a:r>
          </a:p>
          <a:p>
            <a:pPr marL="0" marR="0" lvl="0" indent="0" algn="ctr" rtl="0">
              <a:lnSpc>
                <a:spcPct val="90000"/>
              </a:lnSpc>
              <a:spcBef>
                <a:spcPts val="1000"/>
              </a:spcBef>
              <a:spcAft>
                <a:spcPts val="0"/>
              </a:spcAft>
              <a:buClr>
                <a:schemeClr val="accent1"/>
              </a:buClr>
              <a:buSzPct val="25000"/>
              <a:buFont typeface="Noto Sans Symbols"/>
              <a:buNone/>
            </a:pPr>
            <a:r>
              <a:rPr lang="en-US" sz="2400" b="1" i="0" u="none" strike="noStrike" cap="none" dirty="0">
                <a:solidFill>
                  <a:srgbClr val="FF0000"/>
                </a:solidFill>
                <a:latin typeface="Libre Baskerville"/>
                <a:ea typeface="Libre Baskerville"/>
                <a:cs typeface="Libre Baskerville"/>
                <a:sym typeface="Libre Baskerville"/>
              </a:rPr>
              <a:t>August  </a:t>
            </a:r>
            <a:r>
              <a:rPr lang="en-US" sz="2400" b="1" dirty="0">
                <a:solidFill>
                  <a:srgbClr val="FF0000"/>
                </a:solidFill>
                <a:latin typeface="Libre Baskerville"/>
                <a:ea typeface="Libre Baskerville"/>
                <a:cs typeface="Libre Baskerville"/>
                <a:sym typeface="Libre Baskerville"/>
              </a:rPr>
              <a:t>8</a:t>
            </a:r>
            <a:r>
              <a:rPr lang="en-US" sz="2400" b="1" i="0" u="none" strike="noStrike" cap="none" dirty="0">
                <a:solidFill>
                  <a:srgbClr val="FF0000"/>
                </a:solidFill>
                <a:latin typeface="Libre Baskerville"/>
                <a:ea typeface="Libre Baskerville"/>
                <a:cs typeface="Libre Baskerville"/>
                <a:sym typeface="Libre Baskerville"/>
              </a:rPr>
              <a:t>, 201</a:t>
            </a:r>
            <a:r>
              <a:rPr lang="en-US" sz="2400" b="1" dirty="0">
                <a:solidFill>
                  <a:srgbClr val="FF0000"/>
                </a:solidFill>
                <a:latin typeface="Libre Baskerville"/>
                <a:ea typeface="Libre Baskerville"/>
                <a:cs typeface="Libre Baskerville"/>
                <a:sym typeface="Libre Baskerville"/>
              </a:rPr>
              <a:t>8</a:t>
            </a:r>
          </a:p>
          <a:p>
            <a:pPr marL="0" marR="0" lvl="0" indent="0" algn="ctr" rtl="0">
              <a:lnSpc>
                <a:spcPct val="90000"/>
              </a:lnSpc>
              <a:spcBef>
                <a:spcPts val="1000"/>
              </a:spcBef>
              <a:spcAft>
                <a:spcPts val="0"/>
              </a:spcAft>
              <a:buClr>
                <a:schemeClr val="accent1"/>
              </a:buClr>
              <a:buSzPct val="25000"/>
              <a:buFont typeface="Noto Sans Symbols"/>
              <a:buNone/>
            </a:pPr>
            <a:r>
              <a:rPr lang="en-US" sz="2400" b="1" i="0" u="none" strike="noStrike" cap="none" dirty="0">
                <a:solidFill>
                  <a:srgbClr val="404040"/>
                </a:solidFill>
                <a:latin typeface="Libre Baskerville"/>
                <a:ea typeface="Libre Baskerville"/>
                <a:cs typeface="Libre Baskerville"/>
                <a:sym typeface="Libre Baskerville"/>
              </a:rPr>
              <a:t>10:00 AM</a:t>
            </a:r>
          </a:p>
          <a:p>
            <a:pPr marL="0" marR="0" lvl="0" indent="0" algn="ctr" rtl="0">
              <a:lnSpc>
                <a:spcPct val="90000"/>
              </a:lnSpc>
              <a:spcBef>
                <a:spcPts val="1000"/>
              </a:spcBef>
              <a:spcAft>
                <a:spcPts val="0"/>
              </a:spcAft>
              <a:buClr>
                <a:schemeClr val="accent1"/>
              </a:buClr>
              <a:buSzPct val="25000"/>
              <a:buFont typeface="Noto Sans Symbols"/>
              <a:buNone/>
            </a:pPr>
            <a:endParaRPr lang="en-US" sz="2400" b="1" i="0" u="none" strike="noStrike" cap="none" dirty="0">
              <a:solidFill>
                <a:srgbClr val="404040"/>
              </a:solidFill>
              <a:latin typeface="Libre Baskerville"/>
              <a:ea typeface="Libre Baskerville"/>
              <a:cs typeface="Libre Baskerville"/>
              <a:sym typeface="Libre Baskerville"/>
            </a:endParaRPr>
          </a:p>
          <a:p>
            <a:pPr marL="0" marR="0" lvl="0" indent="0" algn="ctr" rtl="0">
              <a:lnSpc>
                <a:spcPct val="90000"/>
              </a:lnSpc>
              <a:spcBef>
                <a:spcPts val="1000"/>
              </a:spcBef>
              <a:spcAft>
                <a:spcPts val="0"/>
              </a:spcAft>
              <a:buClr>
                <a:schemeClr val="accent1"/>
              </a:buClr>
              <a:buSzPct val="25000"/>
              <a:buFont typeface="Noto Sans Symbols"/>
              <a:buNone/>
            </a:pPr>
            <a:endParaRPr sz="2400" b="1" i="0" u="none" strike="noStrike" cap="none" dirty="0">
              <a:solidFill>
                <a:srgbClr val="404040"/>
              </a:solidFill>
              <a:latin typeface="Libre Baskerville"/>
              <a:ea typeface="Libre Baskerville"/>
              <a:cs typeface="Libre Baskerville"/>
              <a:sym typeface="Libre Baskerville"/>
            </a:endParaRPr>
          </a:p>
          <a:p>
            <a:pPr marL="0" marR="0" lvl="0" indent="0" algn="ctr" rtl="0">
              <a:lnSpc>
                <a:spcPct val="90000"/>
              </a:lnSpc>
              <a:spcBef>
                <a:spcPts val="1000"/>
              </a:spcBef>
              <a:spcAft>
                <a:spcPts val="0"/>
              </a:spcAft>
              <a:buClr>
                <a:schemeClr val="accent1"/>
              </a:buClr>
              <a:buSzPct val="25000"/>
              <a:buFont typeface="Noto Sans Symbols"/>
              <a:buNone/>
            </a:pPr>
            <a:r>
              <a:rPr lang="en-US" sz="2400" b="1" i="0" u="none" strike="noStrike" cap="none" dirty="0">
                <a:solidFill>
                  <a:srgbClr val="404040"/>
                </a:solidFill>
                <a:latin typeface="Libre Baskerville"/>
                <a:ea typeface="Libre Baskerville"/>
                <a:cs typeface="Libre Baskerville"/>
                <a:sym typeface="Libre Baskerville"/>
              </a:rPr>
              <a:t>Move Out</a:t>
            </a:r>
          </a:p>
          <a:p>
            <a:pPr marL="0" marR="0" lvl="0" indent="0" algn="ctr" rtl="0">
              <a:lnSpc>
                <a:spcPct val="90000"/>
              </a:lnSpc>
              <a:spcBef>
                <a:spcPts val="1000"/>
              </a:spcBef>
              <a:spcAft>
                <a:spcPts val="0"/>
              </a:spcAft>
              <a:buClr>
                <a:schemeClr val="accent1"/>
              </a:buClr>
              <a:buSzPct val="25000"/>
              <a:buFont typeface="Noto Sans Symbols"/>
              <a:buNone/>
            </a:pPr>
            <a:r>
              <a:rPr lang="en-US" sz="2400" b="1" i="0" u="none" strike="noStrike" cap="none" dirty="0">
                <a:solidFill>
                  <a:srgbClr val="404040"/>
                </a:solidFill>
                <a:latin typeface="Libre Baskerville"/>
                <a:ea typeface="Libre Baskerville"/>
                <a:cs typeface="Libre Baskerville"/>
                <a:sym typeface="Libre Baskerville"/>
              </a:rPr>
              <a:t>12:00 PM</a:t>
            </a:r>
          </a:p>
          <a:p>
            <a:pPr marL="342900" marR="0" lvl="0" indent="-342900" algn="l" rtl="0">
              <a:spcBef>
                <a:spcPts val="1000"/>
              </a:spcBef>
              <a:spcAft>
                <a:spcPts val="0"/>
              </a:spcAft>
              <a:buClr>
                <a:schemeClr val="accent1"/>
              </a:buClr>
              <a:buSzPct val="100000"/>
              <a:buFont typeface="Noto Sans Symbols"/>
              <a:buNone/>
            </a:pPr>
            <a:endParaRPr sz="2400" b="1" i="0" u="none" strike="noStrike" cap="none" dirty="0">
              <a:solidFill>
                <a:srgbClr val="404040"/>
              </a:solidFill>
              <a:latin typeface="Libre Baskerville"/>
              <a:ea typeface="Libre Baskerville"/>
              <a:cs typeface="Libre Baskerville"/>
              <a:sym typeface="Libre Baskervill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0" y="4724400"/>
            <a:ext cx="2895600" cy="1295400"/>
          </a:xfrm>
          <a:prstGeom prst="rect">
            <a:avLst/>
          </a:prstGeom>
          <a:scene3d>
            <a:camera prst="perspectiveContrastingRightFacing"/>
            <a:lightRig rig="threePt" dir="t"/>
          </a:scene3d>
          <a:sp3d>
            <a:bevelT/>
          </a:sp3d>
        </p:spPr>
        <p:style>
          <a:lnRef idx="1">
            <a:schemeClr val="accent2"/>
          </a:lnRef>
          <a:fillRef idx="2">
            <a:schemeClr val="accent2"/>
          </a:fillRef>
          <a:effectRef idx="1">
            <a:schemeClr val="accent2"/>
          </a:effectRef>
          <a:fontRef idx="minor">
            <a:schemeClr val="dk1"/>
          </a:fontRef>
        </p:style>
        <p:txBody>
          <a:bodyPr>
            <a:normAutofit fontScale="60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8000" dirty="0"/>
              <a:t>Class of 2021</a:t>
            </a:r>
            <a:endParaRPr lang="en-US" sz="6000" dirty="0"/>
          </a:p>
        </p:txBody>
      </p:sp>
      <p:pic>
        <p:nvPicPr>
          <p:cNvPr id="3" name="Picture 2" descr="C:\Users\warrent\Pictures\2013-07-05 EOF summer\EOF summer 17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65" y="1676401"/>
            <a:ext cx="8458200" cy="4450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6088380" y="5231130"/>
            <a:ext cx="2895600" cy="1295400"/>
          </a:xfrm>
          <a:prstGeom prst="rect">
            <a:avLst/>
          </a:prstGeom>
          <a:scene3d>
            <a:camera prst="perspectiveContrastingRightFacing"/>
            <a:lightRig rig="threePt" dir="t"/>
          </a:scene3d>
          <a:sp3d>
            <a:bevelT/>
          </a:sp3d>
        </p:spPr>
        <p:style>
          <a:lnRef idx="1">
            <a:schemeClr val="accent2"/>
          </a:lnRef>
          <a:fillRef idx="2">
            <a:schemeClr val="accent2"/>
          </a:fillRef>
          <a:effectRef idx="1">
            <a:schemeClr val="accent2"/>
          </a:effectRef>
          <a:fontRef idx="minor">
            <a:schemeClr val="dk1"/>
          </a:fontRef>
        </p:style>
        <p:txBody>
          <a:bodyPr>
            <a:normAutofit fontScale="60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8000" dirty="0"/>
              <a:t>Class of 2022</a:t>
            </a:r>
            <a:endParaRPr lang="en-US" sz="6000" dirty="0"/>
          </a:p>
        </p:txBody>
      </p:sp>
      <p:sp>
        <p:nvSpPr>
          <p:cNvPr id="5" name="TextBox 4"/>
          <p:cNvSpPr txBox="1"/>
          <p:nvPr/>
        </p:nvSpPr>
        <p:spPr>
          <a:xfrm>
            <a:off x="2809079" y="340853"/>
            <a:ext cx="4540025" cy="461665"/>
          </a:xfrm>
          <a:prstGeom prst="rect">
            <a:avLst/>
          </a:prstGeom>
          <a:noFill/>
        </p:spPr>
        <p:txBody>
          <a:bodyPr wrap="none" rtlCol="0">
            <a:spAutoFit/>
          </a:bodyPr>
          <a:lstStyle/>
          <a:p>
            <a:r>
              <a:rPr lang="en-US" sz="2400" b="1" dirty="0">
                <a:solidFill>
                  <a:srgbClr val="FFC000"/>
                </a:solidFill>
              </a:rPr>
              <a:t>WELCOME TO THE FAMILY!!!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subTitle" idx="1"/>
          </p:nvPr>
        </p:nvSpPr>
        <p:spPr>
          <a:xfrm>
            <a:off x="2326500" y="335175"/>
            <a:ext cx="4950300" cy="1127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r>
              <a:rPr lang="en-US" sz="4800" b="0" i="0" u="none" strike="noStrike" cap="none">
                <a:solidFill>
                  <a:srgbClr val="595959"/>
                </a:solidFill>
                <a:latin typeface="Questrial"/>
                <a:ea typeface="Questrial"/>
                <a:cs typeface="Questrial"/>
                <a:sym typeface="Questrial"/>
              </a:rPr>
              <a:t>QUESTIONS?</a:t>
            </a:r>
          </a:p>
        </p:txBody>
      </p:sp>
      <p:pic>
        <p:nvPicPr>
          <p:cNvPr id="377" name="Shape 377" descr="green question mark : Free"/>
          <p:cNvPicPr preferRelativeResize="0"/>
          <p:nvPr/>
        </p:nvPicPr>
        <p:blipFill>
          <a:blip r:embed="rId3">
            <a:alphaModFix/>
          </a:blip>
          <a:stretch>
            <a:fillRect/>
          </a:stretch>
        </p:blipFill>
        <p:spPr>
          <a:xfrm>
            <a:off x="2619650" y="1793625"/>
            <a:ext cx="3674500" cy="4431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09600" y="277812"/>
            <a:ext cx="8077200" cy="789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sz="2500" b="0" i="0" u="none" strike="noStrike" cap="none">
                <a:solidFill>
                  <a:srgbClr val="1581AA"/>
                </a:solidFill>
                <a:latin typeface="Questrial"/>
                <a:ea typeface="Questrial"/>
                <a:cs typeface="Questrial"/>
                <a:sym typeface="Questrial"/>
              </a:rPr>
              <a:t>What will my student experience this summer?</a:t>
            </a:r>
          </a:p>
        </p:txBody>
      </p:sp>
      <p:sp>
        <p:nvSpPr>
          <p:cNvPr id="236" name="Shape 236"/>
          <p:cNvSpPr txBox="1">
            <a:spLocks noGrp="1"/>
          </p:cNvSpPr>
          <p:nvPr>
            <p:ph type="body" idx="1"/>
          </p:nvPr>
        </p:nvSpPr>
        <p:spPr>
          <a:xfrm>
            <a:off x="1295400" y="1236662"/>
            <a:ext cx="4232400" cy="52563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7:00AM- 7:50 AM </a:t>
            </a:r>
            <a:r>
              <a:rPr lang="en-US" sz="1600" b="0" i="0" u="none" strike="noStrike" cap="none" dirty="0">
                <a:solidFill>
                  <a:srgbClr val="404040"/>
                </a:solidFill>
                <a:latin typeface="Libre Baskerville"/>
                <a:ea typeface="Libre Baskerville"/>
                <a:cs typeface="Libre Baskerville"/>
                <a:sym typeface="Libre Baskerville"/>
              </a:rPr>
              <a:t>      BREAKFAST</a:t>
            </a:r>
          </a:p>
          <a:p>
            <a:pPr marL="342900" marR="0" lvl="0" indent="-342900" algn="l" rtl="0">
              <a:lnSpc>
                <a:spcPct val="80000"/>
              </a:lnSpc>
              <a:spcBef>
                <a:spcPts val="1000"/>
              </a:spcBef>
              <a:spcAft>
                <a:spcPts val="0"/>
              </a:spcAft>
              <a:buClr>
                <a:schemeClr val="accent1"/>
              </a:buClr>
              <a:buSzPct val="25000"/>
              <a:buFont typeface="Noto Sans Symbols"/>
              <a:buNone/>
            </a:pPr>
            <a:endParaRPr sz="1600" b="1"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8:00AM- 10:00AM</a:t>
            </a:r>
            <a:r>
              <a:rPr lang="en-US" sz="1600" b="0" i="0" u="none" strike="noStrike" cap="none" dirty="0">
                <a:solidFill>
                  <a:srgbClr val="404040"/>
                </a:solidFill>
                <a:latin typeface="Libre Baskerville"/>
                <a:ea typeface="Libre Baskerville"/>
                <a:cs typeface="Libre Baskerville"/>
                <a:sym typeface="Libre Baskerville"/>
              </a:rPr>
              <a:t>     First  Class </a:t>
            </a:r>
          </a:p>
          <a:p>
            <a:pPr marL="342900" marR="0" lvl="0" indent="-342900" algn="l" rtl="0">
              <a:lnSpc>
                <a:spcPct val="80000"/>
              </a:lnSpc>
              <a:spcBef>
                <a:spcPts val="1000"/>
              </a:spcBef>
              <a:spcAft>
                <a:spcPts val="0"/>
              </a:spcAft>
              <a:buClr>
                <a:schemeClr val="accent1"/>
              </a:buClr>
              <a:buSzPct val="25000"/>
              <a:buFont typeface="Noto Sans Symbols"/>
              <a:buNone/>
            </a:pPr>
            <a:endParaRPr sz="1600" dirty="0">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10:10AM-12:10PM        </a:t>
            </a:r>
            <a:r>
              <a:rPr lang="en-US" sz="1600" b="0" i="0" u="none" strike="noStrike" cap="none" dirty="0">
                <a:solidFill>
                  <a:srgbClr val="404040"/>
                </a:solidFill>
                <a:latin typeface="Libre Baskerville"/>
                <a:ea typeface="Libre Baskerville"/>
                <a:cs typeface="Libre Baskerville"/>
                <a:sym typeface="Libre Baskerville"/>
              </a:rPr>
              <a:t>Second Class </a:t>
            </a: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12:10 PM-1:10PM</a:t>
            </a:r>
            <a:r>
              <a:rPr lang="en-US" sz="1600" b="0" i="0" u="none" strike="noStrike" cap="none" dirty="0">
                <a:solidFill>
                  <a:srgbClr val="404040"/>
                </a:solidFill>
                <a:latin typeface="Libre Baskerville"/>
                <a:ea typeface="Libre Baskerville"/>
                <a:cs typeface="Libre Baskerville"/>
                <a:sym typeface="Libre Baskerville"/>
              </a:rPr>
              <a:t>         LUNCH</a:t>
            </a:r>
          </a:p>
          <a:p>
            <a:pPr marL="342900" marR="0" lvl="0" indent="-342900" algn="l" rtl="0">
              <a:lnSpc>
                <a:spcPct val="80000"/>
              </a:lnSpc>
              <a:spcBef>
                <a:spcPts val="1000"/>
              </a:spcBef>
              <a:spcAft>
                <a:spcPts val="0"/>
              </a:spcAft>
              <a:buClr>
                <a:schemeClr val="accent1"/>
              </a:buClr>
              <a:buSzPct val="25000"/>
              <a:buFont typeface="Noto Sans Symbols"/>
              <a:buNone/>
            </a:pPr>
            <a:endParaRPr sz="1600" b="1"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1:10PM-3:10PM	         </a:t>
            </a:r>
            <a:r>
              <a:rPr lang="en-US" sz="1600" b="0" i="0" u="none" strike="noStrike" cap="none" dirty="0">
                <a:solidFill>
                  <a:srgbClr val="404040"/>
                </a:solidFill>
                <a:latin typeface="Libre Baskerville"/>
                <a:ea typeface="Libre Baskerville"/>
                <a:cs typeface="Libre Baskerville"/>
                <a:sym typeface="Libre Baskerville"/>
              </a:rPr>
              <a:t>Third Class </a:t>
            </a: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3:20PM-5:20PM           </a:t>
            </a:r>
            <a:r>
              <a:rPr lang="en-US" sz="1600" b="0" i="0" u="none" strike="noStrike" cap="none" dirty="0">
                <a:solidFill>
                  <a:srgbClr val="404040"/>
                </a:solidFill>
                <a:latin typeface="Libre Baskerville"/>
                <a:ea typeface="Libre Baskerville"/>
                <a:cs typeface="Libre Baskerville"/>
                <a:sym typeface="Libre Baskerville"/>
              </a:rPr>
              <a:t>Fourth Class </a:t>
            </a:r>
          </a:p>
          <a:p>
            <a:pPr marL="342900" marR="0" lvl="0" indent="-342900" algn="l" rtl="0">
              <a:lnSpc>
                <a:spcPct val="80000"/>
              </a:lnSpc>
              <a:spcBef>
                <a:spcPts val="1000"/>
              </a:spcBef>
              <a:spcAft>
                <a:spcPts val="0"/>
              </a:spcAft>
              <a:buClr>
                <a:schemeClr val="accent1"/>
              </a:buClr>
              <a:buSzPct val="25000"/>
              <a:buFont typeface="Noto Sans Symbols"/>
              <a:buNone/>
            </a:pPr>
            <a:r>
              <a:rPr lang="en-US" sz="1600" b="0" i="0" u="none" strike="noStrike" cap="none" dirty="0">
                <a:solidFill>
                  <a:srgbClr val="404040"/>
                </a:solidFill>
                <a:latin typeface="Libre Baskerville"/>
                <a:ea typeface="Libre Baskerville"/>
                <a:cs typeface="Libre Baskerville"/>
                <a:sym typeface="Libre Baskerville"/>
              </a:rPr>
              <a:t>		</a:t>
            </a:r>
            <a:r>
              <a:rPr lang="en-US" sz="1600" b="1" i="0" u="none" strike="noStrike" cap="none" dirty="0">
                <a:solidFill>
                  <a:srgbClr val="404040"/>
                </a:solidFill>
                <a:latin typeface="Libre Baskerville"/>
                <a:ea typeface="Libre Baskerville"/>
                <a:cs typeface="Libre Baskerville"/>
                <a:sym typeface="Libre Baskerville"/>
              </a:rPr>
              <a:t>    	</a:t>
            </a: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5:30PM-6:30PM	   </a:t>
            </a:r>
            <a:r>
              <a:rPr lang="en-US" sz="1600" b="1" dirty="0">
                <a:latin typeface="Libre Baskerville"/>
                <a:ea typeface="Libre Baskerville"/>
                <a:cs typeface="Libre Baskerville"/>
                <a:sym typeface="Libre Baskerville"/>
              </a:rPr>
              <a:t>       </a:t>
            </a:r>
            <a:r>
              <a:rPr lang="en-US" sz="1600" b="0" i="0" u="none" strike="noStrike" cap="none" dirty="0">
                <a:solidFill>
                  <a:srgbClr val="404040"/>
                </a:solidFill>
                <a:latin typeface="Libre Baskerville"/>
                <a:ea typeface="Libre Baskerville"/>
                <a:cs typeface="Libre Baskerville"/>
                <a:sym typeface="Libre Baskerville"/>
              </a:rPr>
              <a:t>DINNER</a:t>
            </a:r>
          </a:p>
          <a:p>
            <a:pPr marL="342900" marR="0" lvl="0" indent="-342900" algn="l" rtl="0">
              <a:lnSpc>
                <a:spcPct val="80000"/>
              </a:lnSpc>
              <a:spcBef>
                <a:spcPts val="1000"/>
              </a:spcBef>
              <a:spcAft>
                <a:spcPts val="0"/>
              </a:spcAft>
              <a:buClr>
                <a:schemeClr val="accent1"/>
              </a:buClr>
              <a:buSzPct val="25000"/>
              <a:buFont typeface="Noto Sans Symbols"/>
              <a:buNone/>
            </a:pPr>
            <a:endParaRPr sz="1600" b="1"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r>
              <a:rPr lang="en-US" sz="1600" b="1" i="0" u="none" strike="noStrike" cap="none" dirty="0">
                <a:solidFill>
                  <a:srgbClr val="404040"/>
                </a:solidFill>
                <a:latin typeface="Libre Baskerville"/>
                <a:ea typeface="Libre Baskerville"/>
                <a:cs typeface="Libre Baskerville"/>
                <a:sym typeface="Libre Baskerville"/>
              </a:rPr>
              <a:t>7:00PM-9:00PM</a:t>
            </a:r>
            <a:r>
              <a:rPr lang="en-US" sz="1600" b="0" i="0" u="none" strike="noStrike" cap="none" dirty="0">
                <a:solidFill>
                  <a:srgbClr val="404040"/>
                </a:solidFill>
                <a:latin typeface="Libre Baskerville"/>
                <a:ea typeface="Libre Baskerville"/>
                <a:cs typeface="Libre Baskerville"/>
                <a:sym typeface="Libre Baskerville"/>
              </a:rPr>
              <a:t>         TUTORING</a:t>
            </a: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spcBef>
                <a:spcPts val="1000"/>
              </a:spcBef>
              <a:spcAft>
                <a:spcPts val="0"/>
              </a:spcAft>
              <a:buClr>
                <a:schemeClr val="accent1"/>
              </a:buClr>
              <a:buSzPct val="100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p:txBody>
      </p:sp>
      <p:pic>
        <p:nvPicPr>
          <p:cNvPr id="237" name="Shape 237" descr="https://scontent-lga1-1.xx.fbcdn.net/hphotos-xpa1/v/t1.0-9/10511301_532829733489707_6657505106703895995_n.jpg?oh=e711ec437e34382f07e19ff0843e3b91&amp;oe=561C3D92"/>
          <p:cNvPicPr preferRelativeResize="0">
            <a:picLocks noGrp="1"/>
          </p:cNvPicPr>
          <p:nvPr>
            <p:ph type="body" idx="1"/>
          </p:nvPr>
        </p:nvPicPr>
        <p:blipFill rotWithShape="1">
          <a:blip r:embed="rId3">
            <a:alphaModFix/>
          </a:blip>
          <a:srcRect/>
          <a:stretch/>
        </p:blipFill>
        <p:spPr>
          <a:xfrm>
            <a:off x="5326380" y="1104900"/>
            <a:ext cx="3589020" cy="316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408613" y="128848"/>
            <a:ext cx="5829300" cy="1143000"/>
          </a:xfrm>
        </p:spPr>
        <p:txBody>
          <a:bodyPr rtlCol="0">
            <a:normAutofit/>
          </a:bodyPr>
          <a:lstStyle/>
          <a:p>
            <a:pPr>
              <a:defRPr/>
            </a:pPr>
            <a:r>
              <a:rPr lang="en-US" sz="2800" dirty="0"/>
              <a:t>TCNJ Summer Scholars Course Offerings</a:t>
            </a:r>
          </a:p>
        </p:txBody>
      </p:sp>
      <p:sp>
        <p:nvSpPr>
          <p:cNvPr id="58371" name="Text Placeholder 3"/>
          <p:cNvSpPr>
            <a:spLocks noGrp="1"/>
          </p:cNvSpPr>
          <p:nvPr>
            <p:ph type="body" sz="half" idx="1"/>
          </p:nvPr>
        </p:nvSpPr>
        <p:spPr>
          <a:xfrm>
            <a:off x="3899275" y="1271848"/>
            <a:ext cx="4338638" cy="5410200"/>
          </a:xfrm>
        </p:spPr>
        <p:txBody>
          <a:bodyPr rtlCol="0">
            <a:normAutofit fontScale="85000" lnSpcReduction="20000"/>
          </a:bodyPr>
          <a:lstStyle/>
          <a:p>
            <a:pPr marL="0" indent="0">
              <a:buClr>
                <a:schemeClr val="accent1">
                  <a:lumMod val="75000"/>
                </a:schemeClr>
              </a:buClr>
              <a:buNone/>
              <a:defRPr/>
            </a:pPr>
            <a:r>
              <a:rPr lang="en-US" altLang="en-US" dirty="0"/>
              <a:t>IDS 100 - Race, Class, &amp; Gender (1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i="1" dirty="0"/>
              <a:t>IDS 097 – Foundations of Success (Pass/Fail) </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IDS 170 – Principles for STEM Innovation (1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IDS 102 – Library Literacy (non-credit)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Mat 095 – Algebra (1/2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Mat 120 – Pre- Calculus (1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Mat 127 – Calculus (1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Stat 115 – Statistics (1 Unit)</a:t>
            </a:r>
          </a:p>
          <a:p>
            <a:pPr marL="0" indent="0">
              <a:buClr>
                <a:schemeClr val="accent1">
                  <a:lumMod val="75000"/>
                </a:schemeClr>
              </a:buClr>
              <a:buNone/>
              <a:defRPr/>
            </a:pPr>
            <a:endParaRPr lang="en-US" altLang="en-US" sz="1000" dirty="0"/>
          </a:p>
          <a:p>
            <a:pPr marL="0" indent="0">
              <a:buClr>
                <a:schemeClr val="accent1">
                  <a:lumMod val="75000"/>
                </a:schemeClr>
              </a:buClr>
              <a:buNone/>
              <a:defRPr/>
            </a:pPr>
            <a:r>
              <a:rPr lang="en-US" altLang="en-US" dirty="0"/>
              <a:t>Writing Studio (non-credit)</a:t>
            </a:r>
          </a:p>
          <a:p>
            <a:pPr marL="0" indent="0">
              <a:buClr>
                <a:schemeClr val="accent1">
                  <a:lumMod val="75000"/>
                </a:schemeClr>
              </a:buClr>
              <a:buNone/>
              <a:defRPr/>
            </a:pPr>
            <a:endParaRPr lang="en-US" altLang="en-US" sz="900" dirty="0"/>
          </a:p>
          <a:p>
            <a:pPr marL="0" indent="0">
              <a:buClr>
                <a:schemeClr val="accent1">
                  <a:lumMod val="75000"/>
                </a:schemeClr>
              </a:buClr>
              <a:buNone/>
              <a:defRPr/>
            </a:pPr>
            <a:r>
              <a:rPr lang="en-US" altLang="en-US" dirty="0"/>
              <a:t>Math Studio (non-credit)</a:t>
            </a:r>
          </a:p>
        </p:txBody>
      </p:sp>
      <p:pic>
        <p:nvPicPr>
          <p:cNvPr id="12" name="Picture 7" descr="https://tcnjmail.tcnj.edu/service/home/~/923008_10151608046739508_92415994_n.jpg?auth=co&amp;loc=en_US&amp;id=6508&amp;part=1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600200" y="1828802"/>
            <a:ext cx="1875935" cy="33349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132134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609600" y="277812"/>
            <a:ext cx="8077200" cy="789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sz="3000"/>
              <a:t>FOUNDATIONS OF STUDENT SUCCESS</a:t>
            </a:r>
          </a:p>
        </p:txBody>
      </p:sp>
      <p:sp>
        <p:nvSpPr>
          <p:cNvPr id="243" name="Shape 243"/>
          <p:cNvSpPr txBox="1">
            <a:spLocks noGrp="1"/>
          </p:cNvSpPr>
          <p:nvPr>
            <p:ph type="body" idx="1"/>
          </p:nvPr>
        </p:nvSpPr>
        <p:spPr>
          <a:xfrm>
            <a:off x="1023100" y="845820"/>
            <a:ext cx="7663800" cy="5647130"/>
          </a:xfrm>
          <a:prstGeom prst="rect">
            <a:avLst/>
          </a:prstGeom>
          <a:noFill/>
          <a:ln>
            <a:noFill/>
          </a:ln>
        </p:spPr>
        <p:txBody>
          <a:bodyPr lIns="91425" tIns="45700" rIns="91425" bIns="45700" anchor="t" anchorCtr="0">
            <a:noAutofit/>
          </a:bodyPr>
          <a:lstStyle/>
          <a:p>
            <a:pPr marL="457200" lvl="0" indent="-419100" rtl="0">
              <a:spcBef>
                <a:spcPts val="0"/>
              </a:spcBef>
              <a:buSzPct val="100000"/>
            </a:pPr>
            <a:r>
              <a:rPr lang="en-US" sz="2800" dirty="0"/>
              <a:t>This course is designed to guide incoming first year scholars through the transition from high school to college.  </a:t>
            </a:r>
          </a:p>
          <a:p>
            <a:pPr marL="0" lvl="0" indent="0" rtl="0">
              <a:spcBef>
                <a:spcPts val="0"/>
              </a:spcBef>
              <a:buNone/>
            </a:pPr>
            <a:endParaRPr sz="2800" dirty="0"/>
          </a:p>
          <a:p>
            <a:pPr marL="457200" lvl="0" indent="-419100" rtl="0">
              <a:spcBef>
                <a:spcPts val="0"/>
              </a:spcBef>
              <a:buSzPct val="100000"/>
            </a:pPr>
            <a:r>
              <a:rPr lang="en-US" sz="2800" dirty="0"/>
              <a:t>Begin to develop </a:t>
            </a:r>
            <a:r>
              <a:rPr lang="en-US" sz="2800" dirty="0">
                <a:solidFill>
                  <a:srgbClr val="FF0000"/>
                </a:solidFill>
              </a:rPr>
              <a:t>college-level</a:t>
            </a:r>
            <a:r>
              <a:rPr lang="en-US" sz="2800" dirty="0"/>
              <a:t> study and tests-taking skills</a:t>
            </a:r>
          </a:p>
          <a:p>
            <a:pPr marL="0" lvl="0" indent="0" rtl="0">
              <a:spcBef>
                <a:spcPts val="0"/>
              </a:spcBef>
              <a:buNone/>
            </a:pPr>
            <a:endParaRPr sz="2800" dirty="0"/>
          </a:p>
          <a:p>
            <a:pPr marL="457200" lvl="0" indent="-419100" rtl="0">
              <a:spcBef>
                <a:spcPts val="0"/>
              </a:spcBef>
              <a:buSzPct val="100000"/>
            </a:pPr>
            <a:r>
              <a:rPr lang="en-US" sz="2800" dirty="0"/>
              <a:t>Learning the resources available to scholars at TCNJ </a:t>
            </a:r>
          </a:p>
          <a:p>
            <a:pPr marL="457200" lvl="0" indent="-419100" rtl="0">
              <a:spcBef>
                <a:spcPts val="0"/>
              </a:spcBef>
              <a:buSzPct val="100000"/>
              <a:buNone/>
            </a:pPr>
            <a:endParaRPr lang="en-US" sz="2800" dirty="0"/>
          </a:p>
          <a:p>
            <a:pPr marL="457200" lvl="0" indent="-419100" rtl="0">
              <a:spcBef>
                <a:spcPts val="0"/>
              </a:spcBef>
              <a:buSzPct val="100000"/>
            </a:pPr>
            <a:r>
              <a:rPr lang="en-US" sz="2800" dirty="0"/>
              <a:t>Weekly Themes – Transition, Coping Skills, Mapping your academic Future, Career Readiness</a:t>
            </a:r>
          </a:p>
          <a:p>
            <a:pPr marL="342900" marR="0" lvl="0" indent="-342900" algn="l" rtl="0">
              <a:lnSpc>
                <a:spcPct val="80000"/>
              </a:lnSpc>
              <a:spcBef>
                <a:spcPts val="1000"/>
              </a:spcBef>
              <a:spcAft>
                <a:spcPts val="0"/>
              </a:spcAft>
              <a:buClr>
                <a:schemeClr val="accent1"/>
              </a:buClr>
              <a:buSzPct val="25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a:p>
            <a:pPr marL="342900" marR="0" lvl="0" indent="-342900" algn="l" rtl="0">
              <a:spcBef>
                <a:spcPts val="1000"/>
              </a:spcBef>
              <a:spcAft>
                <a:spcPts val="0"/>
              </a:spcAft>
              <a:buClr>
                <a:schemeClr val="accent1"/>
              </a:buClr>
              <a:buSzPct val="100000"/>
              <a:buFont typeface="Noto Sans Symbols"/>
              <a:buNone/>
            </a:pPr>
            <a:endParaRPr sz="1600" b="0" i="0" u="none" strike="noStrike" cap="none" dirty="0">
              <a:solidFill>
                <a:srgbClr val="404040"/>
              </a:solidFill>
              <a:latin typeface="Libre Baskerville"/>
              <a:ea typeface="Libre Baskerville"/>
              <a:cs typeface="Libre Baskerville"/>
              <a:sym typeface="Libre Baskervil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43">
                                            <p:txEl>
                                              <p:pRg st="0" end="0"/>
                                            </p:txEl>
                                          </p:spTgt>
                                        </p:tgtEl>
                                        <p:attrNameLst>
                                          <p:attrName>style.visibility</p:attrName>
                                        </p:attrNameLst>
                                      </p:cBhvr>
                                      <p:to>
                                        <p:strVal val="visible"/>
                                      </p:to>
                                    </p:set>
                                    <p:anim calcmode="lin" valueType="num">
                                      <p:cBhvr additive="base">
                                        <p:cTn id="12" dur="1000"/>
                                        <p:tgtEl>
                                          <p:spTgt spid="24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43">
                                            <p:txEl>
                                              <p:pRg st="2" end="2"/>
                                            </p:txEl>
                                          </p:spTgt>
                                        </p:tgtEl>
                                        <p:attrNameLst>
                                          <p:attrName>style.visibility</p:attrName>
                                        </p:attrNameLst>
                                      </p:cBhvr>
                                      <p:to>
                                        <p:strVal val="visible"/>
                                      </p:to>
                                    </p:set>
                                    <p:anim calcmode="lin" valueType="num">
                                      <p:cBhvr additive="base">
                                        <p:cTn id="17" dur="1000"/>
                                        <p:tgtEl>
                                          <p:spTgt spid="24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3">
                                            <p:txEl>
                                              <p:pRg st="4" end="4"/>
                                            </p:txEl>
                                          </p:spTgt>
                                        </p:tgtEl>
                                        <p:attrNameLst>
                                          <p:attrName>style.visibility</p:attrName>
                                        </p:attrNameLst>
                                      </p:cBhvr>
                                      <p:to>
                                        <p:strVal val="visible"/>
                                      </p:to>
                                    </p:set>
                                    <p:anim calcmode="lin" valueType="num">
                                      <p:cBhvr additive="base">
                                        <p:cTn id="22" dur="1000"/>
                                        <p:tgtEl>
                                          <p:spTgt spid="243">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43">
                                            <p:txEl>
                                              <p:pRg st="6" end="6"/>
                                            </p:txEl>
                                          </p:spTgt>
                                        </p:tgtEl>
                                        <p:attrNameLst>
                                          <p:attrName>style.visibility</p:attrName>
                                        </p:attrNameLst>
                                      </p:cBhvr>
                                      <p:to>
                                        <p:strVal val="visible"/>
                                      </p:to>
                                    </p:set>
                                    <p:anim calcmode="lin" valueType="num">
                                      <p:cBhvr additive="base">
                                        <p:cTn id="27" dur="1000"/>
                                        <p:tgtEl>
                                          <p:spTgt spid="243">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idx="4294967295"/>
          </p:nvPr>
        </p:nvSpPr>
        <p:spPr>
          <a:xfrm>
            <a:off x="1898650" y="409575"/>
            <a:ext cx="4724400" cy="6588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581AA"/>
              </a:buClr>
              <a:buSzPct val="25000"/>
              <a:buFont typeface="Questrial"/>
              <a:buNone/>
            </a:pPr>
            <a:r>
              <a:rPr lang="en-US" sz="3400" b="0" i="0" u="none" strike="noStrike" cap="none">
                <a:solidFill>
                  <a:srgbClr val="1581AA"/>
                </a:solidFill>
                <a:latin typeface="Questrial"/>
                <a:ea typeface="Questrial"/>
                <a:cs typeface="Questrial"/>
                <a:sym typeface="Questrial"/>
              </a:rPr>
              <a:t>ON TRACK INITIATIVE</a:t>
            </a:r>
          </a:p>
        </p:txBody>
      </p:sp>
      <p:sp>
        <p:nvSpPr>
          <p:cNvPr id="249" name="Shape 249"/>
          <p:cNvSpPr txBox="1"/>
          <p:nvPr/>
        </p:nvSpPr>
        <p:spPr>
          <a:xfrm>
            <a:off x="1397000" y="419100"/>
            <a:ext cx="501650" cy="11922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0" u="none">
                <a:solidFill>
                  <a:schemeClr val="dk1"/>
                </a:solidFill>
                <a:latin typeface="Arial"/>
                <a:ea typeface="Arial"/>
                <a:cs typeface="Arial"/>
                <a:sym typeface="Arial"/>
              </a:rPr>
              <a:t>E</a:t>
            </a:r>
          </a:p>
          <a:p>
            <a:pPr marL="0" marR="0" lvl="0" indent="0" algn="l" rtl="0">
              <a:lnSpc>
                <a:spcPct val="100000"/>
              </a:lnSpc>
              <a:spcBef>
                <a:spcPts val="900"/>
              </a:spcBef>
              <a:spcAft>
                <a:spcPts val="0"/>
              </a:spcAft>
              <a:buClr>
                <a:schemeClr val="dk1"/>
              </a:buClr>
              <a:buSzPct val="25000"/>
              <a:buFont typeface="Arial"/>
              <a:buNone/>
            </a:pPr>
            <a:r>
              <a:rPr lang="en-US" sz="1800" b="1" i="0" u="none">
                <a:solidFill>
                  <a:schemeClr val="dk1"/>
                </a:solidFill>
                <a:latin typeface="Arial"/>
                <a:ea typeface="Arial"/>
                <a:cs typeface="Arial"/>
                <a:sym typeface="Arial"/>
              </a:rPr>
              <a:t>O</a:t>
            </a:r>
          </a:p>
          <a:p>
            <a:pPr marL="0" marR="0" lvl="0" indent="0" algn="l" rtl="0">
              <a:lnSpc>
                <a:spcPct val="100000"/>
              </a:lnSpc>
              <a:spcBef>
                <a:spcPts val="900"/>
              </a:spcBef>
              <a:spcAft>
                <a:spcPts val="0"/>
              </a:spcAft>
              <a:buClr>
                <a:schemeClr val="dk1"/>
              </a:buClr>
              <a:buSzPct val="25000"/>
              <a:buFont typeface="Arial"/>
              <a:buNone/>
            </a:pPr>
            <a:r>
              <a:rPr lang="en-US" sz="1800" b="1" i="0" u="none">
                <a:solidFill>
                  <a:schemeClr val="dk1"/>
                </a:solidFill>
                <a:latin typeface="Arial"/>
                <a:ea typeface="Arial"/>
                <a:cs typeface="Arial"/>
                <a:sym typeface="Arial"/>
              </a:rPr>
              <a:t>F</a:t>
            </a:r>
          </a:p>
        </p:txBody>
      </p:sp>
      <p:pic>
        <p:nvPicPr>
          <p:cNvPr id="250" name="Shape 250"/>
          <p:cNvPicPr preferRelativeResize="0"/>
          <p:nvPr/>
        </p:nvPicPr>
        <p:blipFill rotWithShape="1">
          <a:blip r:embed="rId3">
            <a:alphaModFix/>
          </a:blip>
          <a:srcRect/>
          <a:stretch/>
        </p:blipFill>
        <p:spPr>
          <a:xfrm>
            <a:off x="1066800" y="2206625"/>
            <a:ext cx="7931149" cy="3651250"/>
          </a:xfrm>
          <a:prstGeom prst="rect">
            <a:avLst/>
          </a:prstGeom>
          <a:noFill/>
          <a:ln>
            <a:noFill/>
          </a:ln>
        </p:spPr>
      </p:pic>
      <p:sp>
        <p:nvSpPr>
          <p:cNvPr id="251" name="Shape 251"/>
          <p:cNvSpPr txBox="1"/>
          <p:nvPr/>
        </p:nvSpPr>
        <p:spPr>
          <a:xfrm>
            <a:off x="5497512" y="4724400"/>
            <a:ext cx="3352799" cy="157003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400" b="0" i="0" u="none">
                <a:solidFill>
                  <a:schemeClr val="dk1"/>
                </a:solidFill>
                <a:latin typeface="Arial"/>
                <a:ea typeface="Arial"/>
                <a:cs typeface="Arial"/>
                <a:sym typeface="Arial"/>
              </a:rPr>
              <a:t>Freshman Year</a:t>
            </a:r>
          </a:p>
          <a:p>
            <a:pPr marL="342900" marR="0" lvl="0" indent="-342900" algn="l" rtl="0">
              <a:lnSpc>
                <a:spcPct val="100000"/>
              </a:lnSpc>
              <a:spcBef>
                <a:spcPts val="0"/>
              </a:spcBef>
              <a:spcAft>
                <a:spcPts val="0"/>
              </a:spcAft>
              <a:buClr>
                <a:schemeClr val="dk1"/>
              </a:buClr>
              <a:buSzPct val="100000"/>
              <a:buFont typeface="Arial"/>
              <a:buChar char="•"/>
            </a:pPr>
            <a:r>
              <a:rPr lang="en-US" sz="2400" b="0" i="0" u="none">
                <a:solidFill>
                  <a:schemeClr val="dk1"/>
                </a:solidFill>
                <a:latin typeface="Arial"/>
                <a:ea typeface="Arial"/>
                <a:cs typeface="Arial"/>
                <a:sym typeface="Arial"/>
              </a:rPr>
              <a:t>Sophomore Year</a:t>
            </a:r>
          </a:p>
          <a:p>
            <a:pPr marL="342900" marR="0" lvl="0" indent="-342900" algn="l" rtl="0">
              <a:lnSpc>
                <a:spcPct val="100000"/>
              </a:lnSpc>
              <a:spcBef>
                <a:spcPts val="0"/>
              </a:spcBef>
              <a:spcAft>
                <a:spcPts val="0"/>
              </a:spcAft>
              <a:buClr>
                <a:schemeClr val="dk1"/>
              </a:buClr>
              <a:buSzPct val="100000"/>
              <a:buFont typeface="Arial"/>
              <a:buChar char="•"/>
            </a:pPr>
            <a:r>
              <a:rPr lang="en-US" sz="2400" b="0" i="0" u="none">
                <a:solidFill>
                  <a:schemeClr val="dk1"/>
                </a:solidFill>
                <a:latin typeface="Arial"/>
                <a:ea typeface="Arial"/>
                <a:cs typeface="Arial"/>
                <a:sym typeface="Arial"/>
              </a:rPr>
              <a:t>Junior Year</a:t>
            </a:r>
          </a:p>
          <a:p>
            <a:pPr marL="342900" marR="0" lvl="0" indent="-342900" algn="l" rtl="0">
              <a:lnSpc>
                <a:spcPct val="100000"/>
              </a:lnSpc>
              <a:spcBef>
                <a:spcPts val="0"/>
              </a:spcBef>
              <a:spcAft>
                <a:spcPts val="0"/>
              </a:spcAft>
              <a:buClr>
                <a:schemeClr val="dk1"/>
              </a:buClr>
              <a:buSzPct val="100000"/>
              <a:buFont typeface="Arial"/>
              <a:buChar char="•"/>
            </a:pPr>
            <a:r>
              <a:rPr lang="en-US" sz="2400" b="0" i="0" u="none">
                <a:solidFill>
                  <a:schemeClr val="dk1"/>
                </a:solidFill>
                <a:latin typeface="Arial"/>
                <a:ea typeface="Arial"/>
                <a:cs typeface="Arial"/>
                <a:sym typeface="Arial"/>
              </a:rPr>
              <a:t>Senior Year</a:t>
            </a:r>
          </a:p>
        </p:txBody>
      </p:sp>
      <p:pic>
        <p:nvPicPr>
          <p:cNvPr id="252" name="Shape 252" descr="100_0874"/>
          <p:cNvPicPr preferRelativeResize="0"/>
          <p:nvPr/>
        </p:nvPicPr>
        <p:blipFill rotWithShape="1">
          <a:blip r:embed="rId4">
            <a:alphaModFix/>
          </a:blip>
          <a:srcRect/>
          <a:stretch/>
        </p:blipFill>
        <p:spPr>
          <a:xfrm>
            <a:off x="6370637" y="950912"/>
            <a:ext cx="2547936" cy="1725612"/>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2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666875" y="685800"/>
            <a:ext cx="6588124" cy="8239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581AA"/>
              </a:buClr>
              <a:buSzPct val="25000"/>
              <a:buFont typeface="Questrial"/>
              <a:buNone/>
            </a:pPr>
            <a:r>
              <a:rPr lang="en-US" sz="3200" b="0" i="0" u="none" strike="noStrike" cap="none">
                <a:solidFill>
                  <a:srgbClr val="1581AA"/>
                </a:solidFill>
                <a:latin typeface="Questrial"/>
                <a:ea typeface="Questrial"/>
                <a:cs typeface="Questrial"/>
                <a:sym typeface="Questrial"/>
              </a:rPr>
              <a:t>Support Services</a:t>
            </a:r>
          </a:p>
        </p:txBody>
      </p:sp>
      <p:sp>
        <p:nvSpPr>
          <p:cNvPr id="258" name="Shape 258"/>
          <p:cNvSpPr txBox="1">
            <a:spLocks noGrp="1"/>
          </p:cNvSpPr>
          <p:nvPr>
            <p:ph type="body" idx="1"/>
          </p:nvPr>
        </p:nvSpPr>
        <p:spPr>
          <a:xfrm>
            <a:off x="1912936" y="1600200"/>
            <a:ext cx="6096000" cy="48006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Advising</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Academic Support Programs</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Disability Services </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1" u="none" strike="noStrike" cap="none" dirty="0">
                <a:solidFill>
                  <a:schemeClr val="dk2"/>
                </a:solidFill>
                <a:latin typeface="Libre Baskerville"/>
                <a:ea typeface="Libre Baskerville"/>
                <a:cs typeface="Libre Baskerville"/>
                <a:sym typeface="Libre Baskerville"/>
              </a:rPr>
              <a:t>Tutoring</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Math lab</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Writing lab</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CSS – Center for Student Success</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Career Center</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Health Services</a:t>
            </a:r>
          </a:p>
          <a:p>
            <a:pPr marL="342900" marR="0" lvl="0" indent="-342900" algn="l" rtl="0">
              <a:lnSpc>
                <a:spcPct val="90000"/>
              </a:lnSpc>
              <a:spcBef>
                <a:spcPts val="1000"/>
              </a:spcBef>
              <a:spcAft>
                <a:spcPts val="0"/>
              </a:spcAft>
              <a:buClr>
                <a:schemeClr val="accent1"/>
              </a:buClr>
              <a:buSzPct val="100000"/>
              <a:buFont typeface="Noto Sans Symbols"/>
              <a:buChar char="●"/>
            </a:pPr>
            <a:r>
              <a:rPr lang="en-US" sz="2400" b="0" i="0" u="none" strike="noStrike" cap="none" dirty="0">
                <a:solidFill>
                  <a:schemeClr val="dk2"/>
                </a:solidFill>
                <a:latin typeface="Libre Baskerville"/>
                <a:ea typeface="Libre Baskerville"/>
                <a:cs typeface="Libre Baskerville"/>
                <a:sym typeface="Libre Baskerville"/>
              </a:rPr>
              <a:t>Counseling and Psychological Services</a:t>
            </a:r>
          </a:p>
        </p:txBody>
      </p:sp>
      <p:pic>
        <p:nvPicPr>
          <p:cNvPr id="259" name="Shape 259" descr="316156_10151608027859508_544764750_n.jpg"/>
          <p:cNvPicPr preferRelativeResize="0"/>
          <p:nvPr/>
        </p:nvPicPr>
        <p:blipFill rotWithShape="1">
          <a:blip r:embed="rId3">
            <a:alphaModFix/>
          </a:blip>
          <a:srcRect/>
          <a:stretch/>
        </p:blipFill>
        <p:spPr>
          <a:xfrm>
            <a:off x="7167000" y="-79750"/>
            <a:ext cx="1977000" cy="2355000"/>
          </a:xfrm>
          <a:prstGeom prst="rect">
            <a:avLst/>
          </a:prstGeom>
          <a:solidFill>
            <a:srgbClr val="ECECEC"/>
          </a:solidFill>
          <a:ln w="190500" cap="sq" cmpd="sng">
            <a:solidFill>
              <a:srgbClr val="FFFFFF"/>
            </a:solidFill>
            <a:prstDash val="solid"/>
            <a:miter/>
            <a:headEnd type="none" w="med" len="med"/>
            <a:tailEnd type="none" w="med" len="med"/>
          </a:ln>
          <a:effectLst>
            <a:outerShdw blurRad="65000" dist="50800" dir="12900000" kx="195000" ky="195000" algn="tl" rotWithShape="0">
              <a:srgbClr val="000000">
                <a:alpha val="2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16" y="658177"/>
            <a:ext cx="6589711" cy="1281111"/>
          </a:xfrm>
        </p:spPr>
        <p:txBody>
          <a:bodyPr>
            <a:normAutofit fontScale="90000"/>
          </a:bodyPr>
          <a:lstStyle/>
          <a:p>
            <a:pPr algn="ctr"/>
            <a:r>
              <a:rPr lang="en-US" sz="5300" dirty="0"/>
              <a:t>Tutoring </a:t>
            </a:r>
            <a:br>
              <a:rPr lang="en-US" dirty="0"/>
            </a:br>
            <a:r>
              <a:rPr lang="en-US" dirty="0"/>
              <a:t>“</a:t>
            </a:r>
            <a:r>
              <a:rPr lang="en-US" sz="2400" dirty="0"/>
              <a:t>A blessing in disguise</a:t>
            </a:r>
            <a:r>
              <a:rPr lang="en-US" dirty="0"/>
              <a:t>”</a:t>
            </a:r>
          </a:p>
        </p:txBody>
      </p:sp>
      <p:sp>
        <p:nvSpPr>
          <p:cNvPr id="3" name="Content Placeholder 2"/>
          <p:cNvSpPr>
            <a:spLocks noGrp="1"/>
          </p:cNvSpPr>
          <p:nvPr>
            <p:ph idx="1"/>
          </p:nvPr>
        </p:nvSpPr>
        <p:spPr/>
        <p:txBody>
          <a:bodyPr>
            <a:normAutofit lnSpcReduction="10000"/>
          </a:bodyPr>
          <a:lstStyle/>
          <a:p>
            <a:r>
              <a:rPr lang="en-US" sz="2400" dirty="0"/>
              <a:t>Not a punishment</a:t>
            </a:r>
          </a:p>
          <a:p>
            <a:r>
              <a:rPr lang="en-US" sz="2400" dirty="0"/>
              <a:t>Daily Session Reports and Weekly Evaluation</a:t>
            </a:r>
          </a:p>
          <a:p>
            <a:r>
              <a:rPr lang="en-US" sz="2400" dirty="0"/>
              <a:t>Expectations</a:t>
            </a:r>
          </a:p>
          <a:p>
            <a:r>
              <a:rPr lang="en-US" sz="2400" dirty="0"/>
              <a:t>Purpose to provide additional support to increase confidence, test scores, and basic skills for a solid foundation</a:t>
            </a:r>
          </a:p>
          <a:p>
            <a:r>
              <a:rPr lang="en-US" sz="2400" dirty="0"/>
              <a:t>Opportunity to ask questions and clarify areas of difficulty</a:t>
            </a:r>
          </a:p>
          <a:p>
            <a:pPr marL="0" indent="0">
              <a:buNone/>
            </a:pPr>
            <a:endParaRPr lang="en-US" dirty="0"/>
          </a:p>
          <a:p>
            <a:pPr>
              <a:buNone/>
            </a:pPr>
            <a:endParaRPr lang="en-US" dirty="0"/>
          </a:p>
        </p:txBody>
      </p:sp>
    </p:spTree>
    <p:extLst>
      <p:ext uri="{BB962C8B-B14F-4D97-AF65-F5344CB8AC3E}">
        <p14:creationId xmlns:p14="http://schemas.microsoft.com/office/powerpoint/2010/main" val="197886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IMQUI~1\AppData\Local\Temp\IMG_0148.JPG"/>
          <p:cNvPicPr>
            <a:picLocks noChangeAspect="1" noChangeArrowheads="1"/>
          </p:cNvPicPr>
          <p:nvPr/>
        </p:nvPicPr>
        <p:blipFill>
          <a:blip r:embed="rId2"/>
          <a:srcRect/>
          <a:stretch>
            <a:fillRect/>
          </a:stretch>
        </p:blipFill>
        <p:spPr bwMode="auto">
          <a:xfrm rot="5400000">
            <a:off x="0" y="0"/>
            <a:ext cx="9144000" cy="6858000"/>
          </a:xfrm>
          <a:prstGeom prst="rect">
            <a:avLst/>
          </a:prstGeom>
          <a:noFill/>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886</Words>
  <Application>Microsoft Office PowerPoint</Application>
  <PresentationFormat>On-screen Show (4:3)</PresentationFormat>
  <Paragraphs>193</Paragraphs>
  <Slides>23</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Questrial</vt:lpstr>
      <vt:lpstr>Noto Sans Symbols</vt:lpstr>
      <vt:lpstr>Libre Baskerville</vt:lpstr>
      <vt:lpstr>Times New Roman</vt:lpstr>
      <vt:lpstr>Arial</vt:lpstr>
      <vt:lpstr>Comic Sans MS</vt:lpstr>
      <vt:lpstr>Wisp</vt:lpstr>
      <vt:lpstr>2_Wisp</vt:lpstr>
      <vt:lpstr>7_Wisp</vt:lpstr>
      <vt:lpstr>1_Wisp</vt:lpstr>
      <vt:lpstr>PowerPoint Presentation</vt:lpstr>
      <vt:lpstr>PowerPoint Presentation</vt:lpstr>
      <vt:lpstr>What will my student experience this summer?</vt:lpstr>
      <vt:lpstr>TCNJ Summer Scholars Course Offerings</vt:lpstr>
      <vt:lpstr>FOUNDATIONS OF STUDENT SUCCESS</vt:lpstr>
      <vt:lpstr>ON TRACK INITIATIVE</vt:lpstr>
      <vt:lpstr>Support Services</vt:lpstr>
      <vt:lpstr>Tutoring  “A blessing in disguise”</vt:lpstr>
      <vt:lpstr>PowerPoint Presentation</vt:lpstr>
      <vt:lpstr>PowerPoint Presentation</vt:lpstr>
      <vt:lpstr>Mentor Connection </vt:lpstr>
      <vt:lpstr>Parent Partnership</vt:lpstr>
      <vt:lpstr>Parent Partnership - continued</vt:lpstr>
      <vt:lpstr>Student Partnership </vt:lpstr>
      <vt:lpstr>Student Partnership (Continued)</vt:lpstr>
      <vt:lpstr>PowerPoint Presentation</vt:lpstr>
      <vt:lpstr>PowerPoint Presentation</vt:lpstr>
      <vt:lpstr>PowerPoint Presentation</vt:lpstr>
      <vt:lpstr>PowerPoint Presentation</vt:lpstr>
      <vt:lpstr>PowerPoint Presentation</vt:lpstr>
      <vt:lpstr>Save the 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Quick</dc:creator>
  <cp:lastModifiedBy>Anthony Caruso</cp:lastModifiedBy>
  <cp:revision>25</cp:revision>
  <dcterms:modified xsi:type="dcterms:W3CDTF">2018-06-26T03:47:07Z</dcterms:modified>
</cp:coreProperties>
</file>