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82" r:id="rId4"/>
    <p:sldId id="294" r:id="rId5"/>
    <p:sldId id="295" r:id="rId6"/>
    <p:sldId id="296" r:id="rId7"/>
    <p:sldId id="270" r:id="rId8"/>
    <p:sldId id="258" r:id="rId9"/>
    <p:sldId id="264" r:id="rId10"/>
    <p:sldId id="265" r:id="rId11"/>
    <p:sldId id="277" r:id="rId12"/>
    <p:sldId id="266" r:id="rId13"/>
    <p:sldId id="259" r:id="rId14"/>
    <p:sldId id="278" r:id="rId15"/>
    <p:sldId id="261" r:id="rId16"/>
    <p:sldId id="275" r:id="rId17"/>
    <p:sldId id="286" r:id="rId18"/>
    <p:sldId id="291" r:id="rId19"/>
    <p:sldId id="290" r:id="rId20"/>
    <p:sldId id="288" r:id="rId21"/>
    <p:sldId id="289" r:id="rId22"/>
    <p:sldId id="280" r:id="rId23"/>
    <p:sldId id="272" r:id="rId24"/>
    <p:sldId id="276" r:id="rId25"/>
    <p:sldId id="285" r:id="rId26"/>
    <p:sldId id="281" r:id="rId27"/>
    <p:sldId id="284" r:id="rId28"/>
    <p:sldId id="273" r:id="rId29"/>
    <p:sldId id="274" r:id="rId3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333" y="-91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0552D7-38F3-4299-A47A-F29E6BB9254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CFD0CB-9D2F-44A6-B99A-4BA850E37066}">
      <dgm:prSet phldrT="[Text]"/>
      <dgm:spPr/>
      <dgm:t>
        <a:bodyPr/>
        <a:lstStyle/>
        <a:p>
          <a:r>
            <a:rPr lang="en-US" dirty="0"/>
            <a:t>FAFSA</a:t>
          </a:r>
        </a:p>
      </dgm:t>
    </dgm:pt>
    <dgm:pt modelId="{9F05E7DA-B773-4CD1-9F54-17C8173CB4E3}" type="parTrans" cxnId="{F1AF0F2C-0169-4648-BB94-99CA78A0735C}">
      <dgm:prSet/>
      <dgm:spPr/>
      <dgm:t>
        <a:bodyPr/>
        <a:lstStyle/>
        <a:p>
          <a:endParaRPr lang="en-US"/>
        </a:p>
      </dgm:t>
    </dgm:pt>
    <dgm:pt modelId="{AFCBF24F-5F0D-4265-B41F-16A64D567484}" type="sibTrans" cxnId="{F1AF0F2C-0169-4648-BB94-99CA78A0735C}">
      <dgm:prSet/>
      <dgm:spPr/>
      <dgm:t>
        <a:bodyPr/>
        <a:lstStyle/>
        <a:p>
          <a:endParaRPr lang="en-US"/>
        </a:p>
      </dgm:t>
    </dgm:pt>
    <dgm:pt modelId="{6DE04227-D8A2-4645-9809-6A0CD868B43D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2020-2021 FAFSA </a:t>
          </a:r>
          <a:r>
            <a:rPr lang="en-US" dirty="0"/>
            <a:t>must be filed </a:t>
          </a:r>
          <a:r>
            <a:rPr lang="en-US" dirty="0">
              <a:solidFill>
                <a:srgbClr val="FF0000"/>
              </a:solidFill>
            </a:rPr>
            <a:t>by April 15</a:t>
          </a:r>
          <a:r>
            <a:rPr lang="en-US" baseline="30000" dirty="0">
              <a:solidFill>
                <a:srgbClr val="FF0000"/>
              </a:solidFill>
            </a:rPr>
            <a:t>th</a:t>
          </a:r>
          <a:r>
            <a:rPr lang="en-US" dirty="0">
              <a:solidFill>
                <a:srgbClr val="FF0000"/>
              </a:solidFill>
            </a:rPr>
            <a:t> </a:t>
          </a:r>
          <a:r>
            <a:rPr lang="en-US" dirty="0"/>
            <a:t>to be eligible for NJ TAG</a:t>
          </a:r>
        </a:p>
      </dgm:t>
    </dgm:pt>
    <dgm:pt modelId="{C1AE5ED3-60B6-410A-AC16-605BC2872988}" type="parTrans" cxnId="{03DEC90E-6B60-4BD9-9A25-3471D13ED294}">
      <dgm:prSet/>
      <dgm:spPr/>
      <dgm:t>
        <a:bodyPr/>
        <a:lstStyle/>
        <a:p>
          <a:endParaRPr lang="en-US"/>
        </a:p>
      </dgm:t>
    </dgm:pt>
    <dgm:pt modelId="{2CF4A89B-526C-4DDD-A9B7-2757955E558A}" type="sibTrans" cxnId="{03DEC90E-6B60-4BD9-9A25-3471D13ED294}">
      <dgm:prSet/>
      <dgm:spPr/>
      <dgm:t>
        <a:bodyPr/>
        <a:lstStyle/>
        <a:p>
          <a:endParaRPr lang="en-US"/>
        </a:p>
      </dgm:t>
    </dgm:pt>
    <dgm:pt modelId="{CD6BB0EA-D00E-4745-A491-71EDB22B27C6}">
      <dgm:prSet phldrT="[Text]"/>
      <dgm:spPr/>
      <dgm:t>
        <a:bodyPr/>
        <a:lstStyle/>
        <a:p>
          <a:r>
            <a:rPr lang="en-US" dirty="0"/>
            <a:t>Verification and Awarding </a:t>
          </a:r>
        </a:p>
      </dgm:t>
    </dgm:pt>
    <dgm:pt modelId="{5932943F-35F5-4E82-95C0-7E1276F56857}" type="parTrans" cxnId="{F496BCE2-BDFB-4C13-A6FC-A70BA54D1CED}">
      <dgm:prSet/>
      <dgm:spPr/>
      <dgm:t>
        <a:bodyPr/>
        <a:lstStyle/>
        <a:p>
          <a:endParaRPr lang="en-US"/>
        </a:p>
      </dgm:t>
    </dgm:pt>
    <dgm:pt modelId="{C204278C-740E-466B-A595-78DEA96664C5}" type="sibTrans" cxnId="{F496BCE2-BDFB-4C13-A6FC-A70BA54D1CED}">
      <dgm:prSet/>
      <dgm:spPr/>
      <dgm:t>
        <a:bodyPr/>
        <a:lstStyle/>
        <a:p>
          <a:endParaRPr lang="en-US"/>
        </a:p>
      </dgm:t>
    </dgm:pt>
    <dgm:pt modelId="{C427C3D7-70F2-4555-B80F-6A7A984625AC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March 2020</a:t>
          </a:r>
          <a:r>
            <a:rPr lang="en-US" dirty="0"/>
            <a:t>– Verification process begins: check your PAWS To Do List and TCNJ Email. </a:t>
          </a:r>
          <a:r>
            <a:rPr lang="en-US" dirty="0">
              <a:solidFill>
                <a:srgbClr val="FF0000"/>
              </a:solidFill>
            </a:rPr>
            <a:t>Submit your documents now while you are still on campus!</a:t>
          </a:r>
          <a:r>
            <a:rPr lang="en-US" dirty="0"/>
            <a:t> </a:t>
          </a:r>
        </a:p>
      </dgm:t>
    </dgm:pt>
    <dgm:pt modelId="{B0D2FFCE-4127-4A5E-A8C6-5E2ED47E8BA3}" type="parTrans" cxnId="{3B5D6077-E0B1-4657-87BB-8C21A2FB7D51}">
      <dgm:prSet/>
      <dgm:spPr/>
      <dgm:t>
        <a:bodyPr/>
        <a:lstStyle/>
        <a:p>
          <a:endParaRPr lang="en-US"/>
        </a:p>
      </dgm:t>
    </dgm:pt>
    <dgm:pt modelId="{D4B01B31-1AA2-4FC0-8F08-FB28C126255A}" type="sibTrans" cxnId="{3B5D6077-E0B1-4657-87BB-8C21A2FB7D51}">
      <dgm:prSet/>
      <dgm:spPr/>
      <dgm:t>
        <a:bodyPr/>
        <a:lstStyle/>
        <a:p>
          <a:endParaRPr lang="en-US"/>
        </a:p>
      </dgm:t>
    </dgm:pt>
    <dgm:pt modelId="{444A8567-97BF-4A11-AA3D-A65D72EA3970}">
      <dgm:prSet phldrT="[Text]"/>
      <dgm:spPr/>
      <dgm:t>
        <a:bodyPr/>
        <a:lstStyle/>
        <a:p>
          <a:r>
            <a:rPr lang="en-US" dirty="0"/>
            <a:t>June  - Awarding begins for continuing students on a weekly basis </a:t>
          </a:r>
        </a:p>
      </dgm:t>
    </dgm:pt>
    <dgm:pt modelId="{3DA071A3-4BAC-4F25-BBE1-6F402945C5DC}" type="parTrans" cxnId="{F9E2966F-5820-45F1-B0D4-5AA826C1D37F}">
      <dgm:prSet/>
      <dgm:spPr/>
      <dgm:t>
        <a:bodyPr/>
        <a:lstStyle/>
        <a:p>
          <a:endParaRPr lang="en-US"/>
        </a:p>
      </dgm:t>
    </dgm:pt>
    <dgm:pt modelId="{7EF7C3F1-E184-453B-BAC1-8CEAC87FCC9A}" type="sibTrans" cxnId="{F9E2966F-5820-45F1-B0D4-5AA826C1D37F}">
      <dgm:prSet/>
      <dgm:spPr/>
      <dgm:t>
        <a:bodyPr/>
        <a:lstStyle/>
        <a:p>
          <a:endParaRPr lang="en-US"/>
        </a:p>
      </dgm:t>
    </dgm:pt>
    <dgm:pt modelId="{109C4F38-5DE9-41A0-9E62-6DA9E774544D}">
      <dgm:prSet phldrT="[Text]"/>
      <dgm:spPr/>
      <dgm:t>
        <a:bodyPr/>
        <a:lstStyle/>
        <a:p>
          <a:r>
            <a:rPr lang="en-US" dirty="0"/>
            <a:t>Billing and </a:t>
          </a:r>
        </a:p>
        <a:p>
          <a:r>
            <a:rPr lang="en-US" dirty="0"/>
            <a:t>De-Registration </a:t>
          </a:r>
        </a:p>
      </dgm:t>
    </dgm:pt>
    <dgm:pt modelId="{EF3F08F3-2E94-485E-8AFF-658A7D9DF897}" type="parTrans" cxnId="{7E2A5F6D-DDE8-4AE4-9B18-DB6A995A5351}">
      <dgm:prSet/>
      <dgm:spPr/>
      <dgm:t>
        <a:bodyPr/>
        <a:lstStyle/>
        <a:p>
          <a:endParaRPr lang="en-US"/>
        </a:p>
      </dgm:t>
    </dgm:pt>
    <dgm:pt modelId="{700734FF-208C-45F6-A761-D49F020A2BF2}" type="sibTrans" cxnId="{7E2A5F6D-DDE8-4AE4-9B18-DB6A995A5351}">
      <dgm:prSet/>
      <dgm:spPr/>
      <dgm:t>
        <a:bodyPr/>
        <a:lstStyle/>
        <a:p>
          <a:endParaRPr lang="en-US"/>
        </a:p>
      </dgm:t>
    </dgm:pt>
    <dgm:pt modelId="{8E9FD2D9-1BA3-487F-9CE3-22D5A1B64CC3}">
      <dgm:prSet phldrT="[Text]"/>
      <dgm:spPr/>
      <dgm:t>
        <a:bodyPr/>
        <a:lstStyle/>
        <a:p>
          <a:r>
            <a:rPr lang="en-US" dirty="0"/>
            <a:t>July – Fall bill email notifications are sent (Office of Student Accounts) and first payment is due for the Installment Payment Plan.  </a:t>
          </a:r>
        </a:p>
      </dgm:t>
    </dgm:pt>
    <dgm:pt modelId="{1BA072A8-740D-49A2-9080-3D91BE602A26}" type="parTrans" cxnId="{B868D991-F1D0-46A2-96C5-1AB2B08DCFCF}">
      <dgm:prSet/>
      <dgm:spPr/>
      <dgm:t>
        <a:bodyPr/>
        <a:lstStyle/>
        <a:p>
          <a:endParaRPr lang="en-US"/>
        </a:p>
      </dgm:t>
    </dgm:pt>
    <dgm:pt modelId="{965592E9-7ED1-49EB-ADC4-5ACDC3C02753}" type="sibTrans" cxnId="{B868D991-F1D0-46A2-96C5-1AB2B08DCFCF}">
      <dgm:prSet/>
      <dgm:spPr/>
      <dgm:t>
        <a:bodyPr/>
        <a:lstStyle/>
        <a:p>
          <a:endParaRPr lang="en-US"/>
        </a:p>
      </dgm:t>
    </dgm:pt>
    <dgm:pt modelId="{EE577D95-5F35-4824-9C00-199259D8A1A6}">
      <dgm:prSet phldrT="[Text]"/>
      <dgm:spPr/>
      <dgm:t>
        <a:bodyPr/>
        <a:lstStyle/>
        <a:p>
          <a:r>
            <a:rPr lang="en-US" dirty="0"/>
            <a:t>August – Fall bill is due</a:t>
          </a:r>
        </a:p>
      </dgm:t>
    </dgm:pt>
    <dgm:pt modelId="{AD8412A2-4A2D-458C-BE11-169CCF01F290}" type="parTrans" cxnId="{7C8AABE5-E25E-4A0F-8480-EF1E8696B64C}">
      <dgm:prSet/>
      <dgm:spPr/>
      <dgm:t>
        <a:bodyPr/>
        <a:lstStyle/>
        <a:p>
          <a:endParaRPr lang="en-US"/>
        </a:p>
      </dgm:t>
    </dgm:pt>
    <dgm:pt modelId="{42B61427-A5A0-468C-810D-BA91308AB6E5}" type="sibTrans" cxnId="{7C8AABE5-E25E-4A0F-8480-EF1E8696B64C}">
      <dgm:prSet/>
      <dgm:spPr/>
      <dgm:t>
        <a:bodyPr/>
        <a:lstStyle/>
        <a:p>
          <a:endParaRPr lang="en-US"/>
        </a:p>
      </dgm:t>
    </dgm:pt>
    <dgm:pt modelId="{232B125D-3731-4FAE-83D0-FCF2147D9E12}">
      <dgm:prSet phldrT="[Text]"/>
      <dgm:spPr/>
      <dgm:t>
        <a:bodyPr/>
        <a:lstStyle/>
        <a:p>
          <a:r>
            <a:rPr lang="en-US" dirty="0"/>
            <a:t>August – De-Registration </a:t>
          </a:r>
        </a:p>
      </dgm:t>
    </dgm:pt>
    <dgm:pt modelId="{A66D51B2-9917-440A-9E35-D95DA14302C7}" type="parTrans" cxnId="{8E357C5A-0443-413B-9C60-74FDD4B53E77}">
      <dgm:prSet/>
      <dgm:spPr/>
      <dgm:t>
        <a:bodyPr/>
        <a:lstStyle/>
        <a:p>
          <a:endParaRPr lang="en-US"/>
        </a:p>
      </dgm:t>
    </dgm:pt>
    <dgm:pt modelId="{2D9F0608-3BCC-485A-A2C7-9097F7A648A9}" type="sibTrans" cxnId="{8E357C5A-0443-413B-9C60-74FDD4B53E77}">
      <dgm:prSet/>
      <dgm:spPr/>
      <dgm:t>
        <a:bodyPr/>
        <a:lstStyle/>
        <a:p>
          <a:endParaRPr lang="en-US"/>
        </a:p>
      </dgm:t>
    </dgm:pt>
    <dgm:pt modelId="{7FEDD2CF-A6FD-4EC7-A45D-4993FE42D07A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Use </a:t>
          </a:r>
          <a:r>
            <a:rPr lang="en-US" dirty="0">
              <a:solidFill>
                <a:srgbClr val="FF0000"/>
              </a:solidFill>
            </a:rPr>
            <a:t>2018</a:t>
          </a:r>
          <a:r>
            <a:rPr lang="en-US" dirty="0">
              <a:solidFill>
                <a:schemeClr val="tx1"/>
              </a:solidFill>
            </a:rPr>
            <a:t> income to file the 2017-2018 FAFSA</a:t>
          </a:r>
        </a:p>
      </dgm:t>
    </dgm:pt>
    <dgm:pt modelId="{5FBD440E-8BFD-4752-AD78-0219419D16D1}" type="parTrans" cxnId="{E071DFD9-BA73-4C7C-886F-A77777FA5461}">
      <dgm:prSet/>
      <dgm:spPr/>
      <dgm:t>
        <a:bodyPr/>
        <a:lstStyle/>
        <a:p>
          <a:endParaRPr lang="en-US"/>
        </a:p>
      </dgm:t>
    </dgm:pt>
    <dgm:pt modelId="{45A028F1-EB50-4EB6-85AB-59C3980711A5}" type="sibTrans" cxnId="{E071DFD9-BA73-4C7C-886F-A77777FA5461}">
      <dgm:prSet/>
      <dgm:spPr/>
      <dgm:t>
        <a:bodyPr/>
        <a:lstStyle/>
        <a:p>
          <a:endParaRPr lang="en-US"/>
        </a:p>
      </dgm:t>
    </dgm:pt>
    <dgm:pt modelId="{90923775-9694-4A99-88C0-CE1AD7FFE395}">
      <dgm:prSet phldrT="[Text]"/>
      <dgm:spPr/>
      <dgm:t>
        <a:bodyPr/>
        <a:lstStyle/>
        <a:p>
          <a:r>
            <a:rPr lang="en-US" dirty="0">
              <a:solidFill>
                <a:srgbClr val="FF0000"/>
              </a:solidFill>
            </a:rPr>
            <a:t>March – August – Monitor both your PAWS and NJFAMS account! </a:t>
          </a:r>
        </a:p>
      </dgm:t>
    </dgm:pt>
    <dgm:pt modelId="{82270375-9241-45C9-93F0-0C75B058B81E}" type="parTrans" cxnId="{419DE207-6DF8-4180-AE58-7B513CDE3CEE}">
      <dgm:prSet/>
      <dgm:spPr/>
      <dgm:t>
        <a:bodyPr/>
        <a:lstStyle/>
        <a:p>
          <a:endParaRPr lang="en-US"/>
        </a:p>
      </dgm:t>
    </dgm:pt>
    <dgm:pt modelId="{2D39E184-4CDF-45C8-AE76-DD9B847A429E}" type="sibTrans" cxnId="{419DE207-6DF8-4180-AE58-7B513CDE3CEE}">
      <dgm:prSet/>
      <dgm:spPr/>
      <dgm:t>
        <a:bodyPr/>
        <a:lstStyle/>
        <a:p>
          <a:endParaRPr lang="en-US"/>
        </a:p>
      </dgm:t>
    </dgm:pt>
    <dgm:pt modelId="{8E00E169-DC1F-4B0C-ACCA-5CF63768F0B3}" type="pres">
      <dgm:prSet presAssocID="{570552D7-38F3-4299-A47A-F29E6BB9254F}" presName="linearFlow" presStyleCnt="0">
        <dgm:presLayoutVars>
          <dgm:dir/>
          <dgm:animLvl val="lvl"/>
          <dgm:resizeHandles val="exact"/>
        </dgm:presLayoutVars>
      </dgm:prSet>
      <dgm:spPr/>
    </dgm:pt>
    <dgm:pt modelId="{F08A4B8B-C4A2-41CB-8937-B8A0BAD3785A}" type="pres">
      <dgm:prSet presAssocID="{F2CFD0CB-9D2F-44A6-B99A-4BA850E37066}" presName="composite" presStyleCnt="0"/>
      <dgm:spPr/>
    </dgm:pt>
    <dgm:pt modelId="{8B9B7D32-1E5B-4062-93E1-7BBB28C21EF0}" type="pres">
      <dgm:prSet presAssocID="{F2CFD0CB-9D2F-44A6-B99A-4BA850E3706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F11BDF3-A203-4F84-9585-F204E0863B3A}" type="pres">
      <dgm:prSet presAssocID="{F2CFD0CB-9D2F-44A6-B99A-4BA850E37066}" presName="descendantText" presStyleLbl="alignAcc1" presStyleIdx="0" presStyleCnt="3">
        <dgm:presLayoutVars>
          <dgm:bulletEnabled val="1"/>
        </dgm:presLayoutVars>
      </dgm:prSet>
      <dgm:spPr/>
    </dgm:pt>
    <dgm:pt modelId="{2931A453-C7F7-4E0A-A772-06E400B7B003}" type="pres">
      <dgm:prSet presAssocID="{AFCBF24F-5F0D-4265-B41F-16A64D567484}" presName="sp" presStyleCnt="0"/>
      <dgm:spPr/>
    </dgm:pt>
    <dgm:pt modelId="{29E605A3-99ED-4BCB-8F8D-726BF4A74420}" type="pres">
      <dgm:prSet presAssocID="{CD6BB0EA-D00E-4745-A491-71EDB22B27C6}" presName="composite" presStyleCnt="0"/>
      <dgm:spPr/>
    </dgm:pt>
    <dgm:pt modelId="{3656C3FA-208F-4B11-AFE2-8B431C92B017}" type="pres">
      <dgm:prSet presAssocID="{CD6BB0EA-D00E-4745-A491-71EDB22B27C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9758ADF-AA7A-4E72-9DAD-C2DC43821965}" type="pres">
      <dgm:prSet presAssocID="{CD6BB0EA-D00E-4745-A491-71EDB22B27C6}" presName="descendantText" presStyleLbl="alignAcc1" presStyleIdx="1" presStyleCnt="3">
        <dgm:presLayoutVars>
          <dgm:bulletEnabled val="1"/>
        </dgm:presLayoutVars>
      </dgm:prSet>
      <dgm:spPr/>
    </dgm:pt>
    <dgm:pt modelId="{9EEADD39-3397-4BED-85D9-20311C1F5B7C}" type="pres">
      <dgm:prSet presAssocID="{C204278C-740E-466B-A595-78DEA96664C5}" presName="sp" presStyleCnt="0"/>
      <dgm:spPr/>
    </dgm:pt>
    <dgm:pt modelId="{8A5086E1-F350-47B9-8FA9-5851B4F18F3F}" type="pres">
      <dgm:prSet presAssocID="{109C4F38-5DE9-41A0-9E62-6DA9E774544D}" presName="composite" presStyleCnt="0"/>
      <dgm:spPr/>
    </dgm:pt>
    <dgm:pt modelId="{A199D201-971B-4B91-A767-5246A3D2EB97}" type="pres">
      <dgm:prSet presAssocID="{109C4F38-5DE9-41A0-9E62-6DA9E774544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70943A3-80A6-4FBB-BEDA-45579FC80A55}" type="pres">
      <dgm:prSet presAssocID="{109C4F38-5DE9-41A0-9E62-6DA9E774544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E699506-15EC-4C2B-A0AC-36799585CEE4}" type="presOf" srcId="{232B125D-3731-4FAE-83D0-FCF2147D9E12}" destId="{270943A3-80A6-4FBB-BEDA-45579FC80A55}" srcOrd="0" destOrd="2" presId="urn:microsoft.com/office/officeart/2005/8/layout/chevron2"/>
    <dgm:cxn modelId="{419DE207-6DF8-4180-AE58-7B513CDE3CEE}" srcId="{CD6BB0EA-D00E-4745-A491-71EDB22B27C6}" destId="{90923775-9694-4A99-88C0-CE1AD7FFE395}" srcOrd="1" destOrd="0" parTransId="{82270375-9241-45C9-93F0-0C75B058B81E}" sibTransId="{2D39E184-4CDF-45C8-AE76-DD9B847A429E}"/>
    <dgm:cxn modelId="{A46C090D-B722-4719-BAD2-705F159FE0C4}" type="presOf" srcId="{570552D7-38F3-4299-A47A-F29E6BB9254F}" destId="{8E00E169-DC1F-4B0C-ACCA-5CF63768F0B3}" srcOrd="0" destOrd="0" presId="urn:microsoft.com/office/officeart/2005/8/layout/chevron2"/>
    <dgm:cxn modelId="{03DEC90E-6B60-4BD9-9A25-3471D13ED294}" srcId="{F2CFD0CB-9D2F-44A6-B99A-4BA850E37066}" destId="{6DE04227-D8A2-4645-9809-6A0CD868B43D}" srcOrd="0" destOrd="0" parTransId="{C1AE5ED3-60B6-410A-AC16-605BC2872988}" sibTransId="{2CF4A89B-526C-4DDD-A9B7-2757955E558A}"/>
    <dgm:cxn modelId="{161BCB27-52D5-4B71-B3D5-3F0310EDC283}" type="presOf" srcId="{444A8567-97BF-4A11-AA3D-A65D72EA3970}" destId="{99758ADF-AA7A-4E72-9DAD-C2DC43821965}" srcOrd="0" destOrd="2" presId="urn:microsoft.com/office/officeart/2005/8/layout/chevron2"/>
    <dgm:cxn modelId="{C4C76B29-C36F-4AB3-8692-09DDC1C2BA1A}" type="presOf" srcId="{109C4F38-5DE9-41A0-9E62-6DA9E774544D}" destId="{A199D201-971B-4B91-A767-5246A3D2EB97}" srcOrd="0" destOrd="0" presId="urn:microsoft.com/office/officeart/2005/8/layout/chevron2"/>
    <dgm:cxn modelId="{F1AF0F2C-0169-4648-BB94-99CA78A0735C}" srcId="{570552D7-38F3-4299-A47A-F29E6BB9254F}" destId="{F2CFD0CB-9D2F-44A6-B99A-4BA850E37066}" srcOrd="0" destOrd="0" parTransId="{9F05E7DA-B773-4CD1-9F54-17C8173CB4E3}" sibTransId="{AFCBF24F-5F0D-4265-B41F-16A64D567484}"/>
    <dgm:cxn modelId="{F3D5F137-B07F-4F47-9265-A02A790AA679}" type="presOf" srcId="{90923775-9694-4A99-88C0-CE1AD7FFE395}" destId="{99758ADF-AA7A-4E72-9DAD-C2DC43821965}" srcOrd="0" destOrd="1" presId="urn:microsoft.com/office/officeart/2005/8/layout/chevron2"/>
    <dgm:cxn modelId="{26DE8141-BB78-4559-9745-46551A30D74E}" type="presOf" srcId="{CD6BB0EA-D00E-4745-A491-71EDB22B27C6}" destId="{3656C3FA-208F-4B11-AFE2-8B431C92B017}" srcOrd="0" destOrd="0" presId="urn:microsoft.com/office/officeart/2005/8/layout/chevron2"/>
    <dgm:cxn modelId="{ED72214A-99D1-4756-AA53-4213A529DF2A}" type="presOf" srcId="{7FEDD2CF-A6FD-4EC7-A45D-4993FE42D07A}" destId="{6F11BDF3-A203-4F84-9585-F204E0863B3A}" srcOrd="0" destOrd="1" presId="urn:microsoft.com/office/officeart/2005/8/layout/chevron2"/>
    <dgm:cxn modelId="{7E2A5F6D-DDE8-4AE4-9B18-DB6A995A5351}" srcId="{570552D7-38F3-4299-A47A-F29E6BB9254F}" destId="{109C4F38-5DE9-41A0-9E62-6DA9E774544D}" srcOrd="2" destOrd="0" parTransId="{EF3F08F3-2E94-485E-8AFF-658A7D9DF897}" sibTransId="{700734FF-208C-45F6-A761-D49F020A2BF2}"/>
    <dgm:cxn modelId="{F9E2966F-5820-45F1-B0D4-5AA826C1D37F}" srcId="{CD6BB0EA-D00E-4745-A491-71EDB22B27C6}" destId="{444A8567-97BF-4A11-AA3D-A65D72EA3970}" srcOrd="2" destOrd="0" parTransId="{3DA071A3-4BAC-4F25-BBE1-6F402945C5DC}" sibTransId="{7EF7C3F1-E184-453B-BAC1-8CEAC87FCC9A}"/>
    <dgm:cxn modelId="{3B5D6077-E0B1-4657-87BB-8C21A2FB7D51}" srcId="{CD6BB0EA-D00E-4745-A491-71EDB22B27C6}" destId="{C427C3D7-70F2-4555-B80F-6A7A984625AC}" srcOrd="0" destOrd="0" parTransId="{B0D2FFCE-4127-4A5E-A8C6-5E2ED47E8BA3}" sibTransId="{D4B01B31-1AA2-4FC0-8F08-FB28C126255A}"/>
    <dgm:cxn modelId="{05ECC459-6A0B-4ABF-A635-C8283CD6A4D8}" type="presOf" srcId="{C427C3D7-70F2-4555-B80F-6A7A984625AC}" destId="{99758ADF-AA7A-4E72-9DAD-C2DC43821965}" srcOrd="0" destOrd="0" presId="urn:microsoft.com/office/officeart/2005/8/layout/chevron2"/>
    <dgm:cxn modelId="{8E357C5A-0443-413B-9C60-74FDD4B53E77}" srcId="{109C4F38-5DE9-41A0-9E62-6DA9E774544D}" destId="{232B125D-3731-4FAE-83D0-FCF2147D9E12}" srcOrd="2" destOrd="0" parTransId="{A66D51B2-9917-440A-9E35-D95DA14302C7}" sibTransId="{2D9F0608-3BCC-485A-A2C7-9097F7A648A9}"/>
    <dgm:cxn modelId="{2721808A-1C02-4FEC-B0A4-4CCF38E7271C}" type="presOf" srcId="{F2CFD0CB-9D2F-44A6-B99A-4BA850E37066}" destId="{8B9B7D32-1E5B-4062-93E1-7BBB28C21EF0}" srcOrd="0" destOrd="0" presId="urn:microsoft.com/office/officeart/2005/8/layout/chevron2"/>
    <dgm:cxn modelId="{B868D991-F1D0-46A2-96C5-1AB2B08DCFCF}" srcId="{109C4F38-5DE9-41A0-9E62-6DA9E774544D}" destId="{8E9FD2D9-1BA3-487F-9CE3-22D5A1B64CC3}" srcOrd="0" destOrd="0" parTransId="{1BA072A8-740D-49A2-9080-3D91BE602A26}" sibTransId="{965592E9-7ED1-49EB-ADC4-5ACDC3C02753}"/>
    <dgm:cxn modelId="{7497B8BC-716C-4784-8E09-C94C1E7C15B5}" type="presOf" srcId="{8E9FD2D9-1BA3-487F-9CE3-22D5A1B64CC3}" destId="{270943A3-80A6-4FBB-BEDA-45579FC80A55}" srcOrd="0" destOrd="0" presId="urn:microsoft.com/office/officeart/2005/8/layout/chevron2"/>
    <dgm:cxn modelId="{E071DFD9-BA73-4C7C-886F-A77777FA5461}" srcId="{F2CFD0CB-9D2F-44A6-B99A-4BA850E37066}" destId="{7FEDD2CF-A6FD-4EC7-A45D-4993FE42D07A}" srcOrd="1" destOrd="0" parTransId="{5FBD440E-8BFD-4752-AD78-0219419D16D1}" sibTransId="{45A028F1-EB50-4EB6-85AB-59C3980711A5}"/>
    <dgm:cxn modelId="{F496BCE2-BDFB-4C13-A6FC-A70BA54D1CED}" srcId="{570552D7-38F3-4299-A47A-F29E6BB9254F}" destId="{CD6BB0EA-D00E-4745-A491-71EDB22B27C6}" srcOrd="1" destOrd="0" parTransId="{5932943F-35F5-4E82-95C0-7E1276F56857}" sibTransId="{C204278C-740E-466B-A595-78DEA96664C5}"/>
    <dgm:cxn modelId="{7C8AABE5-E25E-4A0F-8480-EF1E8696B64C}" srcId="{109C4F38-5DE9-41A0-9E62-6DA9E774544D}" destId="{EE577D95-5F35-4824-9C00-199259D8A1A6}" srcOrd="1" destOrd="0" parTransId="{AD8412A2-4A2D-458C-BE11-169CCF01F290}" sibTransId="{42B61427-A5A0-468C-810D-BA91308AB6E5}"/>
    <dgm:cxn modelId="{824BA4F2-54B7-4941-A6B0-EAE6A9A5E018}" type="presOf" srcId="{EE577D95-5F35-4824-9C00-199259D8A1A6}" destId="{270943A3-80A6-4FBB-BEDA-45579FC80A55}" srcOrd="0" destOrd="1" presId="urn:microsoft.com/office/officeart/2005/8/layout/chevron2"/>
    <dgm:cxn modelId="{C48ABCF8-3BC7-45DF-8111-6B934775E897}" type="presOf" srcId="{6DE04227-D8A2-4645-9809-6A0CD868B43D}" destId="{6F11BDF3-A203-4F84-9585-F204E0863B3A}" srcOrd="0" destOrd="0" presId="urn:microsoft.com/office/officeart/2005/8/layout/chevron2"/>
    <dgm:cxn modelId="{FD5B0B08-AE0E-4BFC-B3E0-9487E539A637}" type="presParOf" srcId="{8E00E169-DC1F-4B0C-ACCA-5CF63768F0B3}" destId="{F08A4B8B-C4A2-41CB-8937-B8A0BAD3785A}" srcOrd="0" destOrd="0" presId="urn:microsoft.com/office/officeart/2005/8/layout/chevron2"/>
    <dgm:cxn modelId="{040E0ACF-CD7A-4EF8-ACC9-3432DA8A8BB9}" type="presParOf" srcId="{F08A4B8B-C4A2-41CB-8937-B8A0BAD3785A}" destId="{8B9B7D32-1E5B-4062-93E1-7BBB28C21EF0}" srcOrd="0" destOrd="0" presId="urn:microsoft.com/office/officeart/2005/8/layout/chevron2"/>
    <dgm:cxn modelId="{C40B8DF4-8470-4EA9-871B-6BC03AD73E58}" type="presParOf" srcId="{F08A4B8B-C4A2-41CB-8937-B8A0BAD3785A}" destId="{6F11BDF3-A203-4F84-9585-F204E0863B3A}" srcOrd="1" destOrd="0" presId="urn:microsoft.com/office/officeart/2005/8/layout/chevron2"/>
    <dgm:cxn modelId="{D01D7157-D025-400F-A515-121BDB548734}" type="presParOf" srcId="{8E00E169-DC1F-4B0C-ACCA-5CF63768F0B3}" destId="{2931A453-C7F7-4E0A-A772-06E400B7B003}" srcOrd="1" destOrd="0" presId="urn:microsoft.com/office/officeart/2005/8/layout/chevron2"/>
    <dgm:cxn modelId="{979A20A3-B89E-420F-983F-3638CAB03172}" type="presParOf" srcId="{8E00E169-DC1F-4B0C-ACCA-5CF63768F0B3}" destId="{29E605A3-99ED-4BCB-8F8D-726BF4A74420}" srcOrd="2" destOrd="0" presId="urn:microsoft.com/office/officeart/2005/8/layout/chevron2"/>
    <dgm:cxn modelId="{43A1AC8B-C3EF-42C1-ADAE-1829E0448964}" type="presParOf" srcId="{29E605A3-99ED-4BCB-8F8D-726BF4A74420}" destId="{3656C3FA-208F-4B11-AFE2-8B431C92B017}" srcOrd="0" destOrd="0" presId="urn:microsoft.com/office/officeart/2005/8/layout/chevron2"/>
    <dgm:cxn modelId="{3AB55412-317E-4789-B032-AF17FCBCA2C2}" type="presParOf" srcId="{29E605A3-99ED-4BCB-8F8D-726BF4A74420}" destId="{99758ADF-AA7A-4E72-9DAD-C2DC43821965}" srcOrd="1" destOrd="0" presId="urn:microsoft.com/office/officeart/2005/8/layout/chevron2"/>
    <dgm:cxn modelId="{8CFB789E-A5AE-4F0D-AC05-D3F5A77D653A}" type="presParOf" srcId="{8E00E169-DC1F-4B0C-ACCA-5CF63768F0B3}" destId="{9EEADD39-3397-4BED-85D9-20311C1F5B7C}" srcOrd="3" destOrd="0" presId="urn:microsoft.com/office/officeart/2005/8/layout/chevron2"/>
    <dgm:cxn modelId="{C8BB4E4C-9AFD-43FF-8E91-8C1353F17954}" type="presParOf" srcId="{8E00E169-DC1F-4B0C-ACCA-5CF63768F0B3}" destId="{8A5086E1-F350-47B9-8FA9-5851B4F18F3F}" srcOrd="4" destOrd="0" presId="urn:microsoft.com/office/officeart/2005/8/layout/chevron2"/>
    <dgm:cxn modelId="{58807BEE-D9F1-41F5-B38A-F832224819BC}" type="presParOf" srcId="{8A5086E1-F350-47B9-8FA9-5851B4F18F3F}" destId="{A199D201-971B-4B91-A767-5246A3D2EB97}" srcOrd="0" destOrd="0" presId="urn:microsoft.com/office/officeart/2005/8/layout/chevron2"/>
    <dgm:cxn modelId="{7D0E2F51-B8F7-4D55-A3E8-EF50391319D3}" type="presParOf" srcId="{8A5086E1-F350-47B9-8FA9-5851B4F18F3F}" destId="{270943A3-80A6-4FBB-BEDA-45579FC80A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9B7D32-1E5B-4062-93E1-7BBB28C21EF0}">
      <dsp:nvSpPr>
        <dsp:cNvPr id="0" name=""/>
        <dsp:cNvSpPr/>
      </dsp:nvSpPr>
      <dsp:spPr>
        <a:xfrm rot="5400000">
          <a:off x="-257168" y="257383"/>
          <a:ext cx="1714458" cy="1200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FAFSA</a:t>
          </a:r>
        </a:p>
      </dsp:txBody>
      <dsp:txXfrm rot="-5400000">
        <a:off x="1" y="600274"/>
        <a:ext cx="1200120" cy="514338"/>
      </dsp:txXfrm>
    </dsp:sp>
    <dsp:sp modelId="{6F11BDF3-A203-4F84-9585-F204E0863B3A}">
      <dsp:nvSpPr>
        <dsp:cNvPr id="0" name=""/>
        <dsp:cNvSpPr/>
      </dsp:nvSpPr>
      <dsp:spPr>
        <a:xfrm rot="5400000">
          <a:off x="4310061" y="-3109725"/>
          <a:ext cx="1114397" cy="7334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FF0000"/>
              </a:solidFill>
            </a:rPr>
            <a:t>2020-2021 FAFSA </a:t>
          </a:r>
          <a:r>
            <a:rPr lang="en-US" sz="1700" kern="1200" dirty="0"/>
            <a:t>must be filed </a:t>
          </a:r>
          <a:r>
            <a:rPr lang="en-US" sz="1700" kern="1200" dirty="0">
              <a:solidFill>
                <a:srgbClr val="FF0000"/>
              </a:solidFill>
            </a:rPr>
            <a:t>by April 15</a:t>
          </a:r>
          <a:r>
            <a:rPr lang="en-US" sz="1700" kern="1200" baseline="30000" dirty="0">
              <a:solidFill>
                <a:srgbClr val="FF0000"/>
              </a:solidFill>
            </a:rPr>
            <a:t>th</a:t>
          </a:r>
          <a:r>
            <a:rPr lang="en-US" sz="1700" kern="1200" dirty="0">
              <a:solidFill>
                <a:srgbClr val="FF0000"/>
              </a:solidFill>
            </a:rPr>
            <a:t> </a:t>
          </a:r>
          <a:r>
            <a:rPr lang="en-US" sz="1700" kern="1200" dirty="0"/>
            <a:t>to be eligible for NJ TAG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chemeClr val="tx1"/>
              </a:solidFill>
            </a:rPr>
            <a:t>Use </a:t>
          </a:r>
          <a:r>
            <a:rPr lang="en-US" sz="1700" kern="1200" dirty="0">
              <a:solidFill>
                <a:srgbClr val="FF0000"/>
              </a:solidFill>
            </a:rPr>
            <a:t>2018</a:t>
          </a:r>
          <a:r>
            <a:rPr lang="en-US" sz="1700" kern="1200" dirty="0">
              <a:solidFill>
                <a:schemeClr val="tx1"/>
              </a:solidFill>
            </a:rPr>
            <a:t> income to file the 2017-2018 FAFSA</a:t>
          </a:r>
        </a:p>
      </dsp:txBody>
      <dsp:txXfrm rot="-5400000">
        <a:off x="1200120" y="54616"/>
        <a:ext cx="7279879" cy="1005597"/>
      </dsp:txXfrm>
    </dsp:sp>
    <dsp:sp modelId="{3656C3FA-208F-4B11-AFE2-8B431C92B017}">
      <dsp:nvSpPr>
        <dsp:cNvPr id="0" name=""/>
        <dsp:cNvSpPr/>
      </dsp:nvSpPr>
      <dsp:spPr>
        <a:xfrm rot="5400000">
          <a:off x="-257168" y="1778808"/>
          <a:ext cx="1714458" cy="1200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Verification and Awarding </a:t>
          </a:r>
        </a:p>
      </dsp:txBody>
      <dsp:txXfrm rot="-5400000">
        <a:off x="1" y="2121699"/>
        <a:ext cx="1200120" cy="514338"/>
      </dsp:txXfrm>
    </dsp:sp>
    <dsp:sp modelId="{99758ADF-AA7A-4E72-9DAD-C2DC43821965}">
      <dsp:nvSpPr>
        <dsp:cNvPr id="0" name=""/>
        <dsp:cNvSpPr/>
      </dsp:nvSpPr>
      <dsp:spPr>
        <a:xfrm rot="5400000">
          <a:off x="4310061" y="-1588300"/>
          <a:ext cx="1114397" cy="7334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FF0000"/>
              </a:solidFill>
            </a:rPr>
            <a:t>March 2020</a:t>
          </a:r>
          <a:r>
            <a:rPr lang="en-US" sz="1700" kern="1200" dirty="0"/>
            <a:t>– Verification process begins: check your PAWS To Do List and TCNJ Email. </a:t>
          </a:r>
          <a:r>
            <a:rPr lang="en-US" sz="1700" kern="1200" dirty="0">
              <a:solidFill>
                <a:srgbClr val="FF0000"/>
              </a:solidFill>
            </a:rPr>
            <a:t>Submit your documents now while you are still on campus!</a:t>
          </a:r>
          <a:r>
            <a:rPr lang="en-US" sz="1700" kern="1200" dirty="0"/>
            <a:t>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rgbClr val="FF0000"/>
              </a:solidFill>
            </a:rPr>
            <a:t>March – August – Monitor both your PAWS and NJFAMS account!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June  - Awarding begins for continuing students on a weekly basis </a:t>
          </a:r>
        </a:p>
      </dsp:txBody>
      <dsp:txXfrm rot="-5400000">
        <a:off x="1200120" y="1576041"/>
        <a:ext cx="7279879" cy="1005597"/>
      </dsp:txXfrm>
    </dsp:sp>
    <dsp:sp modelId="{A199D201-971B-4B91-A767-5246A3D2EB97}">
      <dsp:nvSpPr>
        <dsp:cNvPr id="0" name=""/>
        <dsp:cNvSpPr/>
      </dsp:nvSpPr>
      <dsp:spPr>
        <a:xfrm rot="5400000">
          <a:off x="-257168" y="3300233"/>
          <a:ext cx="1714458" cy="12001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Billing and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De-Registration </a:t>
          </a:r>
        </a:p>
      </dsp:txBody>
      <dsp:txXfrm rot="-5400000">
        <a:off x="1" y="3643124"/>
        <a:ext cx="1200120" cy="514338"/>
      </dsp:txXfrm>
    </dsp:sp>
    <dsp:sp modelId="{270943A3-80A6-4FBB-BEDA-45579FC80A55}">
      <dsp:nvSpPr>
        <dsp:cNvPr id="0" name=""/>
        <dsp:cNvSpPr/>
      </dsp:nvSpPr>
      <dsp:spPr>
        <a:xfrm rot="5400000">
          <a:off x="4310061" y="-66875"/>
          <a:ext cx="1114397" cy="73342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July – Fall bill email notifications are sent (Office of Student Accounts) and first payment is due for the Installment Payment Plan. 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August – Fall bill is due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August – De-Registration </a:t>
          </a:r>
        </a:p>
      </dsp:txBody>
      <dsp:txXfrm rot="-5400000">
        <a:off x="1200120" y="3097466"/>
        <a:ext cx="7279879" cy="1005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51" cy="462349"/>
          </a:xfrm>
          <a:prstGeom prst="rect">
            <a:avLst/>
          </a:prstGeom>
        </p:spPr>
        <p:txBody>
          <a:bodyPr vert="horz" lIns="89412" tIns="44706" rIns="89412" bIns="44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8" y="0"/>
            <a:ext cx="3011750" cy="462349"/>
          </a:xfrm>
          <a:prstGeom prst="rect">
            <a:avLst/>
          </a:prstGeom>
        </p:spPr>
        <p:txBody>
          <a:bodyPr vert="horz" lIns="89412" tIns="44706" rIns="89412" bIns="44706" rtlCol="0"/>
          <a:lstStyle>
            <a:lvl1pPr algn="r">
              <a:defRPr sz="1200"/>
            </a:lvl1pPr>
          </a:lstStyle>
          <a:p>
            <a:fld id="{61CBC4F9-9E98-463F-A1A8-FF04F7DF4853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171"/>
            <a:ext cx="3011751" cy="462349"/>
          </a:xfrm>
          <a:prstGeom prst="rect">
            <a:avLst/>
          </a:prstGeom>
        </p:spPr>
        <p:txBody>
          <a:bodyPr vert="horz" lIns="89412" tIns="44706" rIns="89412" bIns="44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8" y="8772171"/>
            <a:ext cx="3011750" cy="462349"/>
          </a:xfrm>
          <a:prstGeom prst="rect">
            <a:avLst/>
          </a:prstGeom>
        </p:spPr>
        <p:txBody>
          <a:bodyPr vert="horz" lIns="89412" tIns="44706" rIns="89412" bIns="44706" rtlCol="0" anchor="b"/>
          <a:lstStyle>
            <a:lvl1pPr algn="r">
              <a:defRPr sz="1200"/>
            </a:lvl1pPr>
          </a:lstStyle>
          <a:p>
            <a:fld id="{F753A4F7-7AD8-438E-BDE7-3F902BFC6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439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51" cy="462349"/>
          </a:xfrm>
          <a:prstGeom prst="rect">
            <a:avLst/>
          </a:prstGeom>
        </p:spPr>
        <p:txBody>
          <a:bodyPr vert="horz" lIns="89412" tIns="44706" rIns="89412" bIns="44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8" y="0"/>
            <a:ext cx="3011750" cy="462349"/>
          </a:xfrm>
          <a:prstGeom prst="rect">
            <a:avLst/>
          </a:prstGeom>
        </p:spPr>
        <p:txBody>
          <a:bodyPr vert="horz" lIns="89412" tIns="44706" rIns="89412" bIns="44706" rtlCol="0"/>
          <a:lstStyle>
            <a:lvl1pPr algn="r">
              <a:defRPr sz="1200"/>
            </a:lvl1pPr>
          </a:lstStyle>
          <a:p>
            <a:fld id="{A063DB2B-A448-4EE0-8570-283EE407EF2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412" tIns="44706" rIns="89412" bIns="4470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544" y="4386864"/>
            <a:ext cx="5560987" cy="4156467"/>
          </a:xfrm>
          <a:prstGeom prst="rect">
            <a:avLst/>
          </a:prstGeom>
        </p:spPr>
        <p:txBody>
          <a:bodyPr vert="horz" lIns="89412" tIns="44706" rIns="89412" bIns="4470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171"/>
            <a:ext cx="3011751" cy="462349"/>
          </a:xfrm>
          <a:prstGeom prst="rect">
            <a:avLst/>
          </a:prstGeom>
        </p:spPr>
        <p:txBody>
          <a:bodyPr vert="horz" lIns="89412" tIns="44706" rIns="89412" bIns="44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8" y="8772171"/>
            <a:ext cx="3011750" cy="462349"/>
          </a:xfrm>
          <a:prstGeom prst="rect">
            <a:avLst/>
          </a:prstGeom>
        </p:spPr>
        <p:txBody>
          <a:bodyPr vert="horz" lIns="89412" tIns="44706" rIns="89412" bIns="44706" rtlCol="0" anchor="b"/>
          <a:lstStyle>
            <a:lvl1pPr algn="r">
              <a:defRPr sz="1200"/>
            </a:lvl1pPr>
          </a:lstStyle>
          <a:p>
            <a:fld id="{76E76731-F08D-4B1E-B55D-E87ACAB36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03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76731-F08D-4B1E-B55D-E87ACAB360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5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76731-F08D-4B1E-B55D-E87ACAB360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34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76731-F08D-4B1E-B55D-E87ACAB360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7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76731-F08D-4B1E-B55D-E87ACAB3605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5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76731-F08D-4B1E-B55D-E87ACAB3605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3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ACBD257-D7A8-4788-8501-EC0D478A21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D257-D7A8-4788-8501-EC0D478A21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D257-D7A8-4788-8501-EC0D478A21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D257-D7A8-4788-8501-EC0D478A21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ACBD257-D7A8-4788-8501-EC0D478A21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D257-D7A8-4788-8501-EC0D478A21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D257-D7A8-4788-8501-EC0D478A21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D257-D7A8-4788-8501-EC0D478A21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D257-D7A8-4788-8501-EC0D478A21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D257-D7A8-4788-8501-EC0D478A21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D257-D7A8-4788-8501-EC0D478A21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ACBD257-D7A8-4788-8501-EC0D478A21C1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F2B7FC9-0C31-4E7B-94D6-9018527B9C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naid.org/" TargetMode="External"/><Relationship Id="rId2" Type="http://schemas.openxmlformats.org/officeDocument/2006/relationships/hyperlink" Target="https://jlvcollegecounseling.com/scholarships/all-scholarships-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college.com/" TargetMode="External"/><Relationship Id="rId5" Type="http://schemas.openxmlformats.org/officeDocument/2006/relationships/hyperlink" Target="http://www.fastweb.com/" TargetMode="External"/><Relationship Id="rId4" Type="http://schemas.openxmlformats.org/officeDocument/2006/relationships/hyperlink" Target="http://www.collegeboard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izensbank.com/trufitstudentloan" TargetMode="External"/><Relationship Id="rId2" Type="http://schemas.openxmlformats.org/officeDocument/2006/relationships/hyperlink" Target="http://www.salliemae.com/tcnj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www.wellsfargo.com/student" TargetMode="External"/><Relationship Id="rId4" Type="http://schemas.openxmlformats.org/officeDocument/2006/relationships/hyperlink" Target="http://www.discoverstudentloans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OSFA@tcnj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entaccounts.tcnj.edu/tuition-fees/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OSFA@tcnj.edu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ageauj@tcnj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4495800"/>
            <a:ext cx="1981200" cy="1828800"/>
          </a:xfrm>
        </p:spPr>
        <p:txBody>
          <a:bodyPr>
            <a:normAutofit lnSpcReduction="10000"/>
          </a:bodyPr>
          <a:lstStyle/>
          <a:p>
            <a:endParaRPr lang="en-US" sz="1200" b="1" dirty="0"/>
          </a:p>
          <a:p>
            <a:pPr algn="ctr"/>
            <a:r>
              <a:rPr lang="en-US" sz="1200" b="1" dirty="0"/>
              <a:t> Created By </a:t>
            </a:r>
          </a:p>
          <a:p>
            <a:pPr algn="ctr"/>
            <a:endParaRPr lang="en-US" sz="1200" b="1" dirty="0"/>
          </a:p>
          <a:p>
            <a:pPr algn="ctr"/>
            <a:r>
              <a:rPr lang="en-US" sz="1200" b="1" dirty="0"/>
              <a:t>Dionne L. Hallback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Associate Director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</a:rPr>
              <a:t>Office of Student Financial Assistance 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1000" b="1" dirty="0"/>
              <a:t>Revised 3/11/2020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6324600" cy="2205360"/>
          </a:xfrm>
        </p:spPr>
        <p:txBody>
          <a:bodyPr/>
          <a:lstStyle/>
          <a:p>
            <a:pPr algn="ctr"/>
            <a:r>
              <a:rPr lang="en-US" dirty="0"/>
              <a:t>“Essentials to Financing College”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educational opportunity fund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Junior and Senior year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5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712692" cy="4407408"/>
          </a:xfrm>
        </p:spPr>
        <p:txBody>
          <a:bodyPr>
            <a:normAutofit fontScale="70000" lnSpcReduction="20000"/>
          </a:bodyPr>
          <a:lstStyle/>
          <a:p>
            <a:pPr marL="793750" lvl="1" indent="-33655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schemeClr val="tx1"/>
                </a:solidFill>
              </a:rPr>
              <a:t>JLV College Counseling</a:t>
            </a:r>
          </a:p>
          <a:p>
            <a:pPr marL="1068070" lvl="2" indent="-336550">
              <a:lnSpc>
                <a:spcPct val="90000"/>
              </a:lnSpc>
              <a:defRPr/>
            </a:pPr>
            <a:r>
              <a:rPr lang="en-US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https://jlvcollegecounseling.com/scholarships/all-scholarships-2/</a:t>
            </a:r>
            <a:endParaRPr lang="en-US" sz="2800" dirty="0">
              <a:solidFill>
                <a:schemeClr val="tx1"/>
              </a:solidFill>
            </a:endParaRPr>
          </a:p>
          <a:p>
            <a:pPr marL="731520" lvl="2" indent="0">
              <a:lnSpc>
                <a:spcPct val="90000"/>
              </a:lnSpc>
              <a:buNone/>
              <a:defRPr/>
            </a:pPr>
            <a:endParaRPr lang="en-US" sz="2800" dirty="0">
              <a:solidFill>
                <a:schemeClr val="tx1"/>
              </a:solidFill>
            </a:endParaRPr>
          </a:p>
          <a:p>
            <a:pPr marL="793750" lvl="1" indent="-33655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schemeClr val="tx1"/>
                </a:solidFill>
              </a:rPr>
              <a:t>FinAid.org</a:t>
            </a:r>
          </a:p>
          <a:p>
            <a:pPr marL="1068070" lvl="2" indent="-336550">
              <a:lnSpc>
                <a:spcPct val="90000"/>
              </a:lnSpc>
              <a:defRPr/>
            </a:pPr>
            <a:r>
              <a:rPr lang="en-US" sz="2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www.finaid.org</a:t>
            </a:r>
            <a:endParaRPr lang="en-US" sz="2800" dirty="0">
              <a:solidFill>
                <a:schemeClr val="tx1"/>
              </a:solidFill>
            </a:endParaRPr>
          </a:p>
          <a:p>
            <a:pPr marL="793750" lvl="1" indent="-336550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3000" dirty="0">
              <a:solidFill>
                <a:schemeClr val="tx1"/>
              </a:solidFill>
            </a:endParaRPr>
          </a:p>
          <a:p>
            <a:pPr marL="793750" lvl="1" indent="-33655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schemeClr val="tx1"/>
                </a:solidFill>
              </a:rPr>
              <a:t>The College Board</a:t>
            </a:r>
          </a:p>
          <a:p>
            <a:pPr marL="1068070" lvl="2" indent="-336550">
              <a:lnSpc>
                <a:spcPct val="90000"/>
              </a:lnSpc>
              <a:defRPr/>
            </a:pPr>
            <a:r>
              <a:rPr lang="en-US" sz="28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www.collegeboard.com</a:t>
            </a:r>
            <a:endParaRPr lang="en-US" sz="2800" dirty="0">
              <a:solidFill>
                <a:schemeClr val="tx1"/>
              </a:solidFill>
            </a:endParaRPr>
          </a:p>
          <a:p>
            <a:pPr marL="793750" lvl="1" indent="-336550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sz="3000" dirty="0">
              <a:solidFill>
                <a:schemeClr val="tx1"/>
              </a:solidFill>
            </a:endParaRPr>
          </a:p>
          <a:p>
            <a:pPr marL="793750" lvl="1" indent="-33655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schemeClr val="tx1"/>
                </a:solidFill>
              </a:rPr>
              <a:t>FastWeb.com</a:t>
            </a:r>
          </a:p>
          <a:p>
            <a:pPr marL="1068070" lvl="2" indent="-336550">
              <a:lnSpc>
                <a:spcPct val="9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www.fastweb.com</a:t>
            </a:r>
            <a:endParaRPr lang="en-US" sz="2800" dirty="0">
              <a:solidFill>
                <a:schemeClr val="tx1"/>
              </a:solidFill>
            </a:endParaRPr>
          </a:p>
          <a:p>
            <a:pPr marL="793750" lvl="1" indent="-336550">
              <a:lnSpc>
                <a:spcPct val="90000"/>
              </a:lnSpc>
              <a:defRPr/>
            </a:pPr>
            <a:endParaRPr lang="en-US" sz="3000" dirty="0">
              <a:solidFill>
                <a:schemeClr val="tx1"/>
              </a:solidFill>
            </a:endParaRPr>
          </a:p>
          <a:p>
            <a:pPr marL="793750" lvl="1" indent="-33655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3000" dirty="0">
                <a:solidFill>
                  <a:schemeClr val="tx1"/>
                </a:solidFill>
              </a:rPr>
              <a:t>GoCollege.com -  The Collegiate </a:t>
            </a:r>
            <a:r>
              <a:rPr lang="en-US" sz="3000" dirty="0" err="1">
                <a:solidFill>
                  <a:schemeClr val="tx1"/>
                </a:solidFill>
              </a:rPr>
              <a:t>Websource</a:t>
            </a:r>
            <a:endParaRPr lang="en-US" sz="3000" dirty="0">
              <a:solidFill>
                <a:schemeClr val="tx1"/>
              </a:solidFill>
            </a:endParaRPr>
          </a:p>
          <a:p>
            <a:pPr marL="1068070" lvl="2" indent="-336550">
              <a:lnSpc>
                <a:spcPct val="90000"/>
              </a:lnSpc>
              <a:defRPr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www.gocollege.com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Scholarships</a:t>
            </a:r>
          </a:p>
        </p:txBody>
      </p:sp>
    </p:spTree>
    <p:extLst>
      <p:ext uri="{BB962C8B-B14F-4D97-AF65-F5344CB8AC3E}">
        <p14:creationId xmlns:p14="http://schemas.microsoft.com/office/powerpoint/2010/main" val="403666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8" y="1752600"/>
            <a:ext cx="609600" cy="380999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#1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TCNJ Financial aid </a:t>
            </a:r>
            <a:br>
              <a:rPr lang="en-US" dirty="0"/>
            </a:br>
            <a:r>
              <a:rPr lang="en-US" dirty="0"/>
              <a:t> Private Scholarships POSTINGS!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88123"/>
            <a:ext cx="80327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16581"/>
            <a:ext cx="2286000" cy="168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41376"/>
            <a:ext cx="4603750" cy="184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227330"/>
            <a:ext cx="6637337" cy="1227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1863" y="3292780"/>
            <a:ext cx="50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en-US" dirty="0"/>
              <a:t>#2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1400" y="3241376"/>
            <a:ext cx="50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en-US" dirty="0"/>
              <a:t>#3</a:t>
            </a:r>
          </a:p>
        </p:txBody>
      </p:sp>
      <p:sp>
        <p:nvSpPr>
          <p:cNvPr id="6" name="Rectangle 5"/>
          <p:cNvSpPr/>
          <p:nvPr/>
        </p:nvSpPr>
        <p:spPr>
          <a:xfrm>
            <a:off x="582268" y="5471719"/>
            <a:ext cx="50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>
              <a:buNone/>
            </a:pPr>
            <a:r>
              <a:rPr lang="en-US" dirty="0"/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4024486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867162"/>
              </p:ext>
            </p:extLst>
          </p:nvPr>
        </p:nvGraphicFramePr>
        <p:xfrm>
          <a:off x="179739" y="762000"/>
          <a:ext cx="8839200" cy="6045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9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89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Application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Borrowed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6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Stafford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FAFSA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Fixed 4.529%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1.059%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Depends on academic</a:t>
                      </a:r>
                      <a:r>
                        <a:rPr lang="en-US" sz="1400" baseline="0" dirty="0"/>
                        <a:t> year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136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NJ Class</a:t>
                      </a:r>
                    </a:p>
                    <a:p>
                      <a:pPr algn="ctr"/>
                      <a:r>
                        <a:rPr lang="en-US" sz="1400" dirty="0"/>
                        <a:t>(credit-based)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Students with a co-signer </a:t>
                      </a:r>
                    </a:p>
                    <a:p>
                      <a:pPr algn="ctr"/>
                      <a:r>
                        <a:rPr lang="en-US" sz="1400" dirty="0"/>
                        <a:t>Or </a:t>
                      </a:r>
                    </a:p>
                    <a:p>
                      <a:pPr algn="ctr"/>
                      <a:r>
                        <a:rPr lang="en-US" sz="1400" dirty="0"/>
                        <a:t>Parent/adult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HESAA.org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Fixed </a:t>
                      </a:r>
                    </a:p>
                    <a:p>
                      <a:pPr algn="l"/>
                      <a:r>
                        <a:rPr lang="en-US" sz="1400" dirty="0"/>
                        <a:t>Option</a:t>
                      </a:r>
                      <a:r>
                        <a:rPr lang="en-US" sz="1400" baseline="0" dirty="0"/>
                        <a:t> 1: 3.99%</a:t>
                      </a:r>
                    </a:p>
                    <a:p>
                      <a:pPr algn="l"/>
                      <a:r>
                        <a:rPr lang="en-US" sz="1200" baseline="0" dirty="0">
                          <a:solidFill>
                            <a:srgbClr val="00B0F0"/>
                          </a:solidFill>
                        </a:rPr>
                        <a:t>*Monthly payment principal </a:t>
                      </a:r>
                    </a:p>
                    <a:p>
                      <a:pPr algn="l"/>
                      <a:r>
                        <a:rPr lang="en-US" sz="1400" baseline="0" dirty="0"/>
                        <a:t>Option 2: 4.49%</a:t>
                      </a:r>
                    </a:p>
                    <a:p>
                      <a:pPr algn="l"/>
                      <a:r>
                        <a:rPr lang="en-US" sz="1200" baseline="0" dirty="0">
                          <a:solidFill>
                            <a:srgbClr val="00B0F0"/>
                          </a:solidFill>
                        </a:rPr>
                        <a:t>*Monthly payment principal and interest – OR- interest only</a:t>
                      </a:r>
                    </a:p>
                    <a:p>
                      <a:pPr algn="l"/>
                      <a:r>
                        <a:rPr lang="en-US" sz="1400" baseline="0" dirty="0"/>
                        <a:t>Option 3: 6.50%</a:t>
                      </a:r>
                    </a:p>
                    <a:p>
                      <a:pPr algn="l"/>
                      <a:r>
                        <a:rPr lang="en-US" sz="1200" baseline="0" dirty="0">
                          <a:solidFill>
                            <a:srgbClr val="00B0F0"/>
                          </a:solidFill>
                        </a:rPr>
                        <a:t>*Deferment </a:t>
                      </a:r>
                    </a:p>
                    <a:p>
                      <a:pPr algn="l"/>
                      <a:endParaRPr lang="en-US" sz="1200" dirty="0">
                        <a:solidFill>
                          <a:srgbClr val="00B0F0"/>
                        </a:solidFill>
                      </a:endParaRPr>
                    </a:p>
                    <a:p>
                      <a:pPr algn="l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*Rates</a:t>
                      </a:r>
                      <a:r>
                        <a:rPr lang="en-US" sz="1200" b="1" baseline="0" dirty="0">
                          <a:solidFill>
                            <a:srgbClr val="FF0000"/>
                          </a:solidFill>
                        </a:rPr>
                        <a:t> for 2020-2021 announced 7/1/2019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Up to cost of attendance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35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Parent PLUS*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PLUS Application</a:t>
                      </a:r>
                    </a:p>
                    <a:p>
                      <a:pPr algn="ctr"/>
                      <a:endParaRPr lang="en-US" sz="1400" baseline="0" dirty="0"/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Fixed</a:t>
                      </a:r>
                      <a:r>
                        <a:rPr lang="en-US" sz="1400" baseline="0" dirty="0"/>
                        <a:t> 7.079</a:t>
                      </a:r>
                      <a:r>
                        <a:rPr lang="en-US" sz="1400" dirty="0"/>
                        <a:t>%</a:t>
                      </a:r>
                    </a:p>
                    <a:p>
                      <a:pPr algn="ctr"/>
                      <a:endParaRPr lang="en-US" sz="1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*Any</a:t>
                      </a:r>
                      <a:r>
                        <a:rPr lang="en-US" sz="1200" b="1" baseline="0" dirty="0">
                          <a:solidFill>
                            <a:srgbClr val="FF0000"/>
                          </a:solidFill>
                        </a:rPr>
                        <a:t> changes will be announced 7/1/2020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baseline="0" dirty="0">
                          <a:solidFill>
                            <a:srgbClr val="FF0000"/>
                          </a:solidFill>
                        </a:rPr>
                        <a:t>*Application is on the Financial Aid website . 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u="none" strike="noStrike" baseline="0" dirty="0">
                          <a:latin typeface="+mn-lt"/>
                        </a:rPr>
                        <a:t>4.248%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Up to cost of attendance </a:t>
                      </a:r>
                    </a:p>
                    <a:p>
                      <a:pPr algn="l"/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**Parents who are denied; </a:t>
                      </a:r>
                      <a:r>
                        <a:rPr lang="en-US" sz="1200" b="0" baseline="0" dirty="0">
                          <a:solidFill>
                            <a:srgbClr val="FF0000"/>
                          </a:solidFill>
                        </a:rPr>
                        <a:t>students are awarded additional Federal Direct Unsubsidized Loan:  </a:t>
                      </a:r>
                    </a:p>
                    <a:p>
                      <a:pPr algn="l"/>
                      <a:r>
                        <a:rPr lang="en-US" sz="1200" b="0" baseline="0" dirty="0">
                          <a:solidFill>
                            <a:srgbClr val="FF0000"/>
                          </a:solidFill>
                        </a:rPr>
                        <a:t>$4000.00 as a sophomore $5,000 junior &amp; senior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81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Bank Loans (student or parent)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Lender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See lender</a:t>
                      </a:r>
                      <a:r>
                        <a:rPr lang="en-US" sz="1400" baseline="0" dirty="0"/>
                        <a:t> website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Up to cost of attendance 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09" y="0"/>
            <a:ext cx="8381260" cy="1054394"/>
          </a:xfrm>
        </p:spPr>
        <p:txBody>
          <a:bodyPr/>
          <a:lstStyle/>
          <a:p>
            <a:r>
              <a:rPr lang="en-US" dirty="0"/>
              <a:t>Loan Programs</a:t>
            </a:r>
          </a:p>
        </p:txBody>
      </p:sp>
    </p:spTree>
    <p:extLst>
      <p:ext uri="{BB962C8B-B14F-4D97-AF65-F5344CB8AC3E}">
        <p14:creationId xmlns:p14="http://schemas.microsoft.com/office/powerpoint/2010/main" val="1543095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" y="1952794"/>
            <a:ext cx="8229600" cy="201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87" y="108626"/>
            <a:ext cx="8229600" cy="1143000"/>
          </a:xfrm>
        </p:spPr>
        <p:txBody>
          <a:bodyPr/>
          <a:lstStyle/>
          <a:p>
            <a:r>
              <a:rPr lang="en-US" dirty="0"/>
              <a:t>Direct Stafford Loans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3875" y="158346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Dependent Students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62" y="4295815"/>
            <a:ext cx="8004175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392648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Independent Student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EF463-D211-4B98-B79B-7ACD415D1073}"/>
              </a:ext>
            </a:extLst>
          </p:cNvPr>
          <p:cNvSpPr txBox="1"/>
          <p:nvPr/>
        </p:nvSpPr>
        <p:spPr>
          <a:xfrm>
            <a:off x="936260" y="6173828"/>
            <a:ext cx="717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award amount depends on your ‘academic level’ per earned units. </a:t>
            </a:r>
          </a:p>
        </p:txBody>
      </p:sp>
    </p:spTree>
    <p:extLst>
      <p:ext uri="{BB962C8B-B14F-4D97-AF65-F5344CB8AC3E}">
        <p14:creationId xmlns:p14="http://schemas.microsoft.com/office/powerpoint/2010/main" val="1630213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Federal unsubsidized </a:t>
            </a:r>
            <a:r>
              <a:rPr lang="en-US" dirty="0" err="1"/>
              <a:t>stafford</a:t>
            </a:r>
            <a:r>
              <a:rPr lang="en-US" dirty="0"/>
              <a:t> loan (plus loan denial)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05" y="1828800"/>
            <a:ext cx="4371996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76800" y="1676400"/>
            <a:ext cx="396240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/>
              <a:t>A parent completes the PLUS Loan Application and submits it to the FA Office. </a:t>
            </a:r>
          </a:p>
          <a:p>
            <a:endParaRPr lang="en-US" sz="500" dirty="0"/>
          </a:p>
          <a:p>
            <a:endParaRPr lang="en-US" sz="500" dirty="0"/>
          </a:p>
          <a:p>
            <a:pPr marL="285750" indent="-285750">
              <a:buFont typeface="Wingdings" pitchFamily="2" charset="2"/>
              <a:buChar char="§"/>
            </a:pPr>
            <a:r>
              <a:rPr lang="en-US" b="1" u="sng" dirty="0"/>
              <a:t>Denied PLUS Loan </a:t>
            </a:r>
          </a:p>
          <a:p>
            <a:r>
              <a:rPr lang="en-US" sz="1600" b="1" dirty="0"/>
              <a:t>Awarded additional Federal Unsubsidized Stafford Loan: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C00000"/>
                </a:solidFill>
              </a:rPr>
              <a:t>Sophomores</a:t>
            </a:r>
            <a:r>
              <a:rPr lang="en-US" dirty="0"/>
              <a:t> receive </a:t>
            </a:r>
            <a:r>
              <a:rPr lang="en-US" dirty="0">
                <a:solidFill>
                  <a:srgbClr val="C00000"/>
                </a:solidFill>
              </a:rPr>
              <a:t>$4,000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C00000"/>
                </a:solidFill>
              </a:rPr>
              <a:t>Juniors and Seniors </a:t>
            </a:r>
            <a:r>
              <a:rPr lang="en-US" dirty="0"/>
              <a:t>receive </a:t>
            </a:r>
            <a:r>
              <a:rPr lang="en-US" dirty="0">
                <a:solidFill>
                  <a:srgbClr val="C00000"/>
                </a:solidFill>
              </a:rPr>
              <a:t>$5,000 </a:t>
            </a:r>
          </a:p>
          <a:p>
            <a:r>
              <a:rPr lang="en-US" dirty="0"/>
              <a:t>*</a:t>
            </a:r>
            <a:r>
              <a:rPr lang="en-US" sz="1500" dirty="0"/>
              <a:t>Award amount is dependent on      </a:t>
            </a:r>
          </a:p>
          <a:p>
            <a:r>
              <a:rPr lang="en-US" sz="1500" dirty="0"/>
              <a:t>      your academic level</a:t>
            </a:r>
          </a:p>
          <a:p>
            <a:endParaRPr lang="en-US" sz="1500" dirty="0"/>
          </a:p>
          <a:p>
            <a:endParaRPr lang="en-US" sz="5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FA Office automatically posts the additional Federal Unsubsidized Loan.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PLUS Loan Application can be downloaded from our website in late June for the next award year.  </a:t>
            </a:r>
          </a:p>
        </p:txBody>
      </p:sp>
    </p:spTree>
    <p:extLst>
      <p:ext uri="{BB962C8B-B14F-4D97-AF65-F5344CB8AC3E}">
        <p14:creationId xmlns:p14="http://schemas.microsoft.com/office/powerpoint/2010/main" val="2517779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772400" cy="259079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000" b="1" i="1" dirty="0" err="1"/>
              <a:t>SallieMae</a:t>
            </a:r>
            <a:r>
              <a:rPr lang="en-US" sz="2000" b="1" dirty="0"/>
              <a:t>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www.SallieMae.com/tcnj 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Citizens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www.CitizensBank.com/trufitstudentloan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Discover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www.DiscoverStudentLoans.com</a:t>
            </a:r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b="1" i="1" dirty="0">
                <a:solidFill>
                  <a:schemeClr val="tx1"/>
                </a:solidFill>
              </a:rPr>
              <a:t>Wells Fargo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www.WellsFargo.com/student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Loans</a:t>
            </a:r>
            <a:br>
              <a:rPr lang="en-US" dirty="0"/>
            </a:br>
            <a:r>
              <a:rPr lang="en-US" sz="1600" dirty="0"/>
              <a:t>(</a:t>
            </a:r>
            <a:r>
              <a:rPr lang="en-US" sz="1800" dirty="0"/>
              <a:t>TCNJ does not certify any alternative and/or private loan unless a FAFSA is on file.)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776" y="4443919"/>
            <a:ext cx="6015550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424" y="4262486"/>
            <a:ext cx="1752600" cy="2308324"/>
          </a:xfrm>
          <a:prstGeom prst="rect">
            <a:avLst/>
          </a:prstGeom>
          <a:solidFill>
            <a:srgbClr val="FFFFCC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See the Financial Aid website  for Alternative Loan List &amp;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/>
              <a:t>Online Loan Comparison Tool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133600" y="5359930"/>
            <a:ext cx="609600" cy="431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21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3657601" cy="44074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en-US" sz="3500" b="1" dirty="0"/>
          </a:p>
          <a:p>
            <a:pPr marL="45720" indent="0" algn="ctr">
              <a:buNone/>
            </a:pPr>
            <a:r>
              <a:rPr lang="en-US" sz="3500" b="1" dirty="0"/>
              <a:t>Reminder your EOF Promise Book Stipend ends your Sophomore year! </a:t>
            </a:r>
          </a:p>
          <a:p>
            <a:pPr marL="45720" indent="0" algn="ctr">
              <a:buNone/>
            </a:pPr>
            <a:endParaRPr lang="en-US" sz="3500" b="1" dirty="0"/>
          </a:p>
          <a:p>
            <a:pPr marL="45720" indent="0" algn="ctr">
              <a:buNone/>
            </a:pPr>
            <a:endParaRPr lang="en-US" sz="35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Books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2446337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980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509" y="1649933"/>
            <a:ext cx="8686799" cy="1093267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Schedule an appointment to meet with an Associate Director by </a:t>
            </a:r>
            <a:r>
              <a:rPr lang="en-US" dirty="0">
                <a:solidFill>
                  <a:schemeClr val="tx1"/>
                </a:solidFill>
              </a:rPr>
              <a:t>emailing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OSFA@tcnj.edu</a:t>
            </a:r>
            <a:r>
              <a:rPr lang="en-US" dirty="0">
                <a:solidFill>
                  <a:schemeClr val="tx1"/>
                </a:solidFill>
              </a:rPr>
              <a:t> or call 609-771-2211. </a:t>
            </a:r>
          </a:p>
          <a:p>
            <a:pPr marL="4572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You may also use the following steps to </a:t>
            </a:r>
            <a:r>
              <a:rPr lang="en-US" u="sng" dirty="0">
                <a:solidFill>
                  <a:schemeClr val="tx1"/>
                </a:solidFill>
              </a:rPr>
              <a:t>estimate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your bill and potential balance due for the next aid year.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509" y="375883"/>
            <a:ext cx="8686060" cy="1054394"/>
          </a:xfrm>
        </p:spPr>
        <p:txBody>
          <a:bodyPr/>
          <a:lstStyle/>
          <a:p>
            <a:r>
              <a:rPr lang="en-US" dirty="0"/>
              <a:t>Estimating fall 2020 and spring 2021 Financial aid and gap </a:t>
            </a:r>
            <a:r>
              <a:rPr lang="en-US" sz="2500" dirty="0"/>
              <a:t>(I.E. BALANCE)</a:t>
            </a:r>
            <a:r>
              <a:rPr lang="en-US" dirty="0"/>
              <a:t>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509" y="2674062"/>
            <a:ext cx="4310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1. Log into PAWS and click on ‘Student Center’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186803"/>
            <a:ext cx="2716739" cy="1467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509" y="4534983"/>
            <a:ext cx="2594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2. Click ‘View Financial Aid”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4828802"/>
            <a:ext cx="5044692" cy="17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57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Estimating fall 2020 and spring 2021 aid and gap (I.E. BALANCE)! – </a:t>
            </a:r>
            <a:r>
              <a:rPr lang="en-US" sz="2500" dirty="0">
                <a:solidFill>
                  <a:srgbClr val="FF0000"/>
                </a:solidFill>
              </a:rPr>
              <a:t>CONT’D…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698" y="1692515"/>
            <a:ext cx="4549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3. Click the current aid year (this example ‘2019’)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0698" y="3702821"/>
            <a:ext cx="6651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4. View your total amount of Financial Aid by ‘Aid Year’ or by “Terms”.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FF0000"/>
                </a:solidFill>
              </a:rPr>
              <a:t>Calculate ONLY  Pell, TAG, NJ EOF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91125" y="5206447"/>
            <a:ext cx="409693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Total Financial Aid year           $17,083.00</a:t>
            </a:r>
          </a:p>
          <a:p>
            <a:endParaRPr lang="en-US" sz="1600" dirty="0"/>
          </a:p>
          <a:p>
            <a:r>
              <a:rPr lang="en-US" sz="1600" dirty="0"/>
              <a:t>Total per semester 		$8,541.50</a:t>
            </a:r>
          </a:p>
          <a:p>
            <a:r>
              <a:rPr lang="en-US" sz="1400" dirty="0"/>
              <a:t>($17,083/2)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534" y="1737447"/>
            <a:ext cx="3985265" cy="18351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20" y="4621695"/>
            <a:ext cx="4813506" cy="1169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80" y="5801210"/>
            <a:ext cx="4777345" cy="3611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620" y="2070248"/>
            <a:ext cx="4271885" cy="150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92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Estimating fall 2020 and spring 2021 </a:t>
            </a:r>
            <a:br>
              <a:rPr lang="en-US" sz="2500" dirty="0"/>
            </a:br>
            <a:r>
              <a:rPr lang="en-US" sz="2500" dirty="0"/>
              <a:t>Financial aid and gap (I.E. BALANCE)  </a:t>
            </a:r>
            <a:r>
              <a:rPr lang="en-US" sz="2500" dirty="0">
                <a:solidFill>
                  <a:srgbClr val="FF0000"/>
                </a:solidFill>
              </a:rPr>
              <a:t>CONT’D…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80" y="1826586"/>
            <a:ext cx="71959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5. Add additional Financial Aid you may be eligible for as a junior and/or senior:  </a:t>
            </a:r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890206" y="2637246"/>
            <a:ext cx="4270020" cy="3093503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Total Financial Aid 	$17,083</a:t>
            </a:r>
          </a:p>
          <a:p>
            <a:r>
              <a:rPr lang="en-US" sz="1000" dirty="0"/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Stafford Loan </a:t>
            </a:r>
            <a:r>
              <a:rPr lang="en-US" sz="1400" dirty="0">
                <a:solidFill>
                  <a:srgbClr val="FF0000"/>
                </a:solidFill>
              </a:rPr>
              <a:t>(new</a:t>
            </a:r>
            <a:r>
              <a:rPr lang="en-US" dirty="0">
                <a:solidFill>
                  <a:srgbClr val="FF0000"/>
                </a:solidFill>
              </a:rPr>
              <a:t>)		$   6500</a:t>
            </a:r>
          </a:p>
          <a:p>
            <a:r>
              <a:rPr lang="en-US" dirty="0"/>
              <a:t>   </a:t>
            </a:r>
            <a:r>
              <a:rPr lang="en-US" sz="1300" dirty="0"/>
              <a:t>(Jr. $6500 &amp; Sr. $7500)</a:t>
            </a:r>
          </a:p>
          <a:p>
            <a:r>
              <a:rPr lang="en-US" sz="1300" dirty="0"/>
              <a:t>     </a:t>
            </a:r>
            <a:r>
              <a:rPr lang="en-US" sz="1000" dirty="0"/>
              <a:t>*Note: Net amount will be </a:t>
            </a:r>
          </a:p>
          <a:p>
            <a:r>
              <a:rPr lang="en-US" sz="1000" dirty="0"/>
              <a:t>       less due to the loan fee</a:t>
            </a:r>
          </a:p>
          <a:p>
            <a:r>
              <a:rPr lang="en-US" dirty="0">
                <a:solidFill>
                  <a:srgbClr val="FF0000"/>
                </a:solidFill>
              </a:rPr>
              <a:t>EOF Incentive (</a:t>
            </a:r>
            <a:r>
              <a:rPr lang="en-US" sz="1400" dirty="0">
                <a:solidFill>
                  <a:srgbClr val="FF0000"/>
                </a:solidFill>
              </a:rPr>
              <a:t>new)	</a:t>
            </a:r>
            <a:r>
              <a:rPr lang="en-US" dirty="0">
                <a:solidFill>
                  <a:srgbClr val="FF0000"/>
                </a:solidFill>
              </a:rPr>
              <a:t>	$   3,000</a:t>
            </a:r>
          </a:p>
          <a:p>
            <a:r>
              <a:rPr lang="en-US" dirty="0"/>
              <a:t>   </a:t>
            </a:r>
            <a:r>
              <a:rPr lang="en-US" sz="1000" dirty="0"/>
              <a:t>*Note: Refer to the EOF Incentive </a:t>
            </a:r>
          </a:p>
          <a:p>
            <a:r>
              <a:rPr lang="en-US" sz="1000" dirty="0"/>
              <a:t>        charts below </a:t>
            </a:r>
          </a:p>
          <a:p>
            <a:endParaRPr lang="en-US" sz="1000" dirty="0"/>
          </a:p>
          <a:p>
            <a:endParaRPr lang="en-US" sz="500" dirty="0"/>
          </a:p>
          <a:p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Estimated Financial Aid Year       $26,583.00</a:t>
            </a:r>
          </a:p>
          <a:p>
            <a:r>
              <a:rPr lang="en-US" sz="1500" b="1" dirty="0">
                <a:solidFill>
                  <a:schemeClr val="accent1">
                    <a:lumMod val="75000"/>
                  </a:schemeClr>
                </a:solidFill>
              </a:rPr>
              <a:t>Per Semester 	                 $13,291.50</a:t>
            </a:r>
          </a:p>
          <a:p>
            <a:endParaRPr lang="en-US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24" y="5077606"/>
            <a:ext cx="2241096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146" y="5077606"/>
            <a:ext cx="2356834" cy="1371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24" y="2411361"/>
            <a:ext cx="4244985" cy="16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852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57" y="1981200"/>
            <a:ext cx="8679543" cy="4495800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US" sz="2500" dirty="0">
                <a:solidFill>
                  <a:prstClr val="black"/>
                </a:solidFill>
              </a:rPr>
              <a:t>FASFA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5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prstClr val="black"/>
                </a:solidFill>
              </a:rPr>
              <a:t>2020-2021 FAFSA (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2018 income</a:t>
            </a:r>
            <a:r>
              <a:rPr lang="en-US" sz="2400" dirty="0">
                <a:solidFill>
                  <a:prstClr val="black"/>
                </a:solidFill>
              </a:rPr>
              <a:t>) – </a:t>
            </a:r>
            <a:r>
              <a:rPr lang="en-US" sz="2400" dirty="0">
                <a:solidFill>
                  <a:srgbClr val="FF0000"/>
                </a:solidFill>
              </a:rPr>
              <a:t>FILE NOW!! </a:t>
            </a:r>
          </a:p>
          <a:p>
            <a:pPr marL="731520" lvl="1" indent="-457200">
              <a:spcBef>
                <a:spcPts val="0"/>
              </a:spcBef>
              <a:defRPr/>
            </a:pPr>
            <a:r>
              <a:rPr lang="en-US" sz="2300" dirty="0">
                <a:solidFill>
                  <a:srgbClr val="FF0000"/>
                </a:solidFill>
              </a:rPr>
              <a:t>HESAA requires the FAFSA is processed by 4/15/2020 to be considered for NJ TAG and EOF!  Your FAFSA must be dated by 4/15/2020. </a:t>
            </a:r>
          </a:p>
          <a:p>
            <a:pPr marL="274320" lvl="1" indent="0">
              <a:spcBef>
                <a:spcPts val="0"/>
              </a:spcBef>
              <a:buNone/>
              <a:defRPr/>
            </a:pPr>
            <a:endParaRPr lang="en-US" sz="2500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500" dirty="0">
                <a:solidFill>
                  <a:prstClr val="black"/>
                </a:solidFill>
              </a:rPr>
              <a:t>Federal Student Aid (FSA) ID -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fsaid.ed.gov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2500" dirty="0">
              <a:solidFill>
                <a:prstClr val="black"/>
              </a:solidFill>
            </a:endParaRPr>
          </a:p>
          <a:p>
            <a:pPr marL="457200" lvl="0" indent="-4572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2500" dirty="0">
                <a:solidFill>
                  <a:prstClr val="black"/>
                </a:solidFill>
              </a:rPr>
              <a:t>Taxes files should use the IRS Data Retrieval Tool – if possible to avoid being selected for </a:t>
            </a:r>
            <a:r>
              <a:rPr lang="en-US" sz="2500" dirty="0" err="1">
                <a:solidFill>
                  <a:prstClr val="black"/>
                </a:solidFill>
              </a:rPr>
              <a:t>verficiation</a:t>
            </a:r>
            <a:r>
              <a:rPr lang="en-US" sz="2500" dirty="0">
                <a:solidFill>
                  <a:prstClr val="black"/>
                </a:solidFill>
              </a:rPr>
              <a:t>.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US" sz="25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4" name="Picture 7" descr="FOTWBanner2006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12057" y="228600"/>
            <a:ext cx="8305800" cy="147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5220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7591" y="303582"/>
            <a:ext cx="8381260" cy="1054394"/>
          </a:xfrm>
        </p:spPr>
        <p:txBody>
          <a:bodyPr/>
          <a:lstStyle/>
          <a:p>
            <a:r>
              <a:rPr lang="en-US" sz="2500" dirty="0"/>
              <a:t>Estimating fall 2019 and spring 2020 aid and gap (I.E. BALANCE)! – </a:t>
            </a:r>
            <a:r>
              <a:rPr lang="en-US" sz="2500" dirty="0">
                <a:solidFill>
                  <a:srgbClr val="FF0000"/>
                </a:solidFill>
              </a:rPr>
              <a:t>CONT’D…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1430" y="1575178"/>
            <a:ext cx="87358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6. </a:t>
            </a:r>
            <a:r>
              <a:rPr lang="en-US" sz="1600" b="1" u="sng" dirty="0"/>
              <a:t>Use the current tuition and fee rates to calculate your bill for the next year</a:t>
            </a:r>
            <a:r>
              <a:rPr lang="en-US" sz="1600" dirty="0"/>
              <a:t>.  Anticipate a slight </a:t>
            </a:r>
          </a:p>
          <a:p>
            <a:r>
              <a:rPr lang="en-US" sz="1600" dirty="0"/>
              <a:t>Increase based on the tuition and fee archives. - </a:t>
            </a:r>
            <a:r>
              <a:rPr lang="en-US" sz="1600" dirty="0">
                <a:hlinkClick r:id="rId3"/>
              </a:rPr>
              <a:t>https://studentaccounts.tcnj.edu/tuition-fees/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91489" y="4529469"/>
            <a:ext cx="8428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7. </a:t>
            </a:r>
            <a:r>
              <a:rPr lang="en-US" sz="1600" b="1" u="sng" dirty="0"/>
              <a:t>View your housing and meal plan rates at the bottom of the tuition and fee chart</a:t>
            </a:r>
          </a:p>
          <a:p>
            <a:r>
              <a:rPr lang="en-US" sz="1600" dirty="0">
                <a:hlinkClick r:id="rId3"/>
              </a:rPr>
              <a:t>https://studentaccounts.tcnj.edu/tuition-fees/</a:t>
            </a:r>
            <a:r>
              <a:rPr lang="en-US" sz="1600" dirty="0"/>
              <a:t>.   Factor in a slight increase based on archives.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89" y="2075937"/>
            <a:ext cx="8735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example 2019-2020 tuition and fees per semester. Multiply the total by 2 for the </a:t>
            </a:r>
          </a:p>
          <a:p>
            <a:r>
              <a:rPr lang="en-US" sz="1600" dirty="0"/>
              <a:t>annual total. Factor in a slight increase based on tuition and fee archives.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2820" y="3986017"/>
            <a:ext cx="8818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8,471.43 x 2 = $ = </a:t>
            </a:r>
            <a:r>
              <a:rPr lang="en-US" sz="1600" b="1" u="sng" dirty="0"/>
              <a:t>$16,942.86 year </a:t>
            </a:r>
            <a:endParaRPr lang="en-US" sz="1600" b="1" u="sng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$17,000/2 = </a:t>
            </a:r>
            <a:r>
              <a:rPr lang="en-US" sz="1600" b="1" u="sng" dirty="0"/>
              <a:t>$8,500 per semester (assumes an increase in tuition and fees)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1430" y="6203122"/>
            <a:ext cx="8961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500" dirty="0">
                <a:solidFill>
                  <a:srgbClr val="FF0000"/>
                </a:solidFill>
              </a:rPr>
              <a:t>Fall $6,614.55 + Spring $ 6,507.48 = $13,122.03 = </a:t>
            </a:r>
            <a:r>
              <a:rPr lang="en-US" sz="1500" b="1" u="sng" dirty="0"/>
              <a:t>$13,200.</a:t>
            </a:r>
            <a:r>
              <a:rPr lang="en-US" sz="1500" b="1" dirty="0"/>
              <a:t> year  </a:t>
            </a:r>
          </a:p>
          <a:p>
            <a:r>
              <a:rPr lang="en-US" sz="1500" dirty="0">
                <a:solidFill>
                  <a:srgbClr val="FF0000"/>
                </a:solidFill>
              </a:rPr>
              <a:t>2)    $13,200/2=  </a:t>
            </a:r>
            <a:r>
              <a:rPr lang="en-US" sz="1500" b="1" u="sng" dirty="0"/>
              <a:t>$6,600 per semester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501" y="5093184"/>
            <a:ext cx="2301439" cy="2133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20" y="5306561"/>
            <a:ext cx="4370052" cy="9313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2491" y="5332497"/>
            <a:ext cx="4316281" cy="9313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1DD2DC8-178B-4D0E-849E-169302D78A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227" y="2734496"/>
            <a:ext cx="8390476" cy="1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50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Estimating fall 2020 and spring 2021 aid and gap (I.E. BALANCE)! – </a:t>
            </a:r>
            <a:r>
              <a:rPr lang="en-US" sz="2500" dirty="0">
                <a:solidFill>
                  <a:srgbClr val="FF0000"/>
                </a:solidFill>
              </a:rPr>
              <a:t>CONT’D…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595892"/>
            <a:ext cx="76647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8. Calculate the following to determine if you may owe a balance for the next aid year: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425897"/>
              </p:ext>
            </p:extLst>
          </p:nvPr>
        </p:nvGraphicFramePr>
        <p:xfrm>
          <a:off x="304800" y="1946182"/>
          <a:ext cx="8457460" cy="3112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9569">
                  <a:extLst>
                    <a:ext uri="{9D8B030D-6E8A-4147-A177-3AD203B41FA5}">
                      <a16:colId xmlns:a16="http://schemas.microsoft.com/office/drawing/2014/main" val="53912788"/>
                    </a:ext>
                  </a:extLst>
                </a:gridCol>
                <a:gridCol w="1551828">
                  <a:extLst>
                    <a:ext uri="{9D8B030D-6E8A-4147-A177-3AD203B41FA5}">
                      <a16:colId xmlns:a16="http://schemas.microsoft.com/office/drawing/2014/main" val="523543041"/>
                    </a:ext>
                  </a:extLst>
                </a:gridCol>
                <a:gridCol w="1707009">
                  <a:extLst>
                    <a:ext uri="{9D8B030D-6E8A-4147-A177-3AD203B41FA5}">
                      <a16:colId xmlns:a16="http://schemas.microsoft.com/office/drawing/2014/main" val="1776203897"/>
                    </a:ext>
                  </a:extLst>
                </a:gridCol>
                <a:gridCol w="1319054">
                  <a:extLst>
                    <a:ext uri="{9D8B030D-6E8A-4147-A177-3AD203B41FA5}">
                      <a16:colId xmlns:a16="http://schemas.microsoft.com/office/drawing/2014/main" val="1013515713"/>
                    </a:ext>
                  </a:extLst>
                </a:gridCol>
              </a:tblGrid>
              <a:tr h="4102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FALL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SPRING</a:t>
                      </a:r>
                      <a:r>
                        <a:rPr lang="en-US" baseline="0" dirty="0"/>
                        <a:t> 2021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7953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Estimated 2020-2021</a:t>
                      </a:r>
                      <a:endParaRPr lang="en-US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Financial Aid Per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Semester</a:t>
                      </a:r>
                    </a:p>
                    <a:p>
                      <a:r>
                        <a:rPr lang="en-US" sz="1500" baseline="0" dirty="0">
                          <a:solidFill>
                            <a:schemeClr val="tx1"/>
                          </a:solidFill>
                        </a:rPr>
                        <a:t>(refer to #5) 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13,291.50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13,291.50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26,583.00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802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Tuition</a:t>
                      </a:r>
                      <a:r>
                        <a:rPr lang="en-US" baseline="0" dirty="0"/>
                        <a:t> &amp; Fees</a:t>
                      </a:r>
                    </a:p>
                    <a:p>
                      <a:r>
                        <a:rPr lang="en-US" sz="1500" baseline="0" dirty="0"/>
                        <a:t>(refer to #6)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- 8,500.00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- 8,500.00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-17,000.00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003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Room</a:t>
                      </a:r>
                      <a:r>
                        <a:rPr lang="en-US" baseline="0" dirty="0"/>
                        <a:t> and Board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aseline="0" dirty="0"/>
                        <a:t>(refer to #7)</a:t>
                      </a:r>
                      <a:endParaRPr lang="en-US" sz="150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- 6,600.00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- 6,600.00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-13,200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474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Estimated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Balance/Gap for next year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$1,808.50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baseline="0" dirty="0">
                          <a:solidFill>
                            <a:srgbClr val="FF0000"/>
                          </a:solidFill>
                        </a:rPr>
                        <a:t> $ 1,808.50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- $3,617.00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67326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498" y="5300559"/>
            <a:ext cx="880110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How will you pay for the ‘estimated balance?  Discuss with parent/guardian and schedule an appointment with a Financial Aid Counselor to discuss your options? </a:t>
            </a:r>
          </a:p>
          <a:p>
            <a:endParaRPr lang="en-US" sz="5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Private Scholarships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Private/Credit-based loans or Parent Plus Loan Denial / Additional Unsubsidized Stafford Loan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/>
              <a:t>Installment Payment Plan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5012604"/>
            <a:ext cx="44188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FF0000"/>
                </a:solidFill>
              </a:rPr>
              <a:t>*Student owes a balance. </a:t>
            </a:r>
          </a:p>
        </p:txBody>
      </p:sp>
    </p:spTree>
    <p:extLst>
      <p:ext uri="{BB962C8B-B14F-4D97-AF65-F5344CB8AC3E}">
        <p14:creationId xmlns:p14="http://schemas.microsoft.com/office/powerpoint/2010/main" val="3670587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1" cy="5181600"/>
          </a:xfrm>
        </p:spPr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r>
              <a:rPr lang="en-US" sz="2700" dirty="0"/>
              <a:t>Living off campus requires planning! Below are steps to help determine if living off campus is affordable for you! </a:t>
            </a:r>
          </a:p>
          <a:p>
            <a:pPr marL="45720" indent="0">
              <a:buNone/>
            </a:pPr>
            <a:endParaRPr lang="en-US" sz="2700" dirty="0"/>
          </a:p>
          <a:p>
            <a:pPr marL="45720" indent="0">
              <a:buNone/>
            </a:pPr>
            <a:r>
              <a:rPr lang="en-US" sz="2700" b="1" dirty="0"/>
              <a:t>1. What are the ‘estimated” expenses? </a:t>
            </a:r>
          </a:p>
          <a:p>
            <a:pPr marL="45720" indent="0">
              <a:buNone/>
            </a:pPr>
            <a:r>
              <a:rPr lang="en-US" sz="2700" dirty="0"/>
              <a:t>	* Rent, food, electric, cable, cell, TCNJ parking permit, books, 	miscellaneous,  etc.) </a:t>
            </a:r>
          </a:p>
          <a:p>
            <a:pPr marL="45720" indent="0">
              <a:buNone/>
            </a:pPr>
            <a:endParaRPr lang="en-US" sz="2700" dirty="0"/>
          </a:p>
          <a:p>
            <a:pPr marL="45720" indent="0">
              <a:buNone/>
            </a:pPr>
            <a:r>
              <a:rPr lang="en-US" sz="2700" b="1" dirty="0"/>
              <a:t>2. What is your ‘estimated Financial Aid for the Fall and Spring for next year? </a:t>
            </a:r>
          </a:p>
          <a:p>
            <a:pPr marL="320040" lvl="1" indent="0">
              <a:buNone/>
            </a:pPr>
            <a:r>
              <a:rPr lang="en-US" sz="2700" dirty="0"/>
              <a:t>	* Review the total amount of your current Financial Aid in PAWS. Make an appointment    </a:t>
            </a:r>
          </a:p>
          <a:p>
            <a:pPr marL="320040" lvl="1" indent="0">
              <a:buNone/>
            </a:pPr>
            <a:r>
              <a:rPr lang="en-US" sz="2700" dirty="0"/>
              <a:t>           with a Financial Aid Counselor to discuss Stafford Loan options which are based on your   </a:t>
            </a:r>
          </a:p>
          <a:p>
            <a:pPr marL="320040" lvl="1" indent="0">
              <a:buNone/>
            </a:pPr>
            <a:r>
              <a:rPr lang="en-US" sz="2700" dirty="0"/>
              <a:t>           ‘academic level’ not your year at TCNJ. </a:t>
            </a:r>
          </a:p>
          <a:p>
            <a:pPr marL="320040" lvl="1" indent="0">
              <a:buNone/>
            </a:pPr>
            <a:endParaRPr lang="en-US" sz="2700" dirty="0"/>
          </a:p>
          <a:p>
            <a:pPr marL="45720" indent="0">
              <a:buNone/>
            </a:pPr>
            <a:r>
              <a:rPr lang="en-US" sz="2700" b="1" dirty="0"/>
              <a:t>3. Subtract the Estimated Financial Aid from the current Tuition and Fees for   </a:t>
            </a:r>
          </a:p>
          <a:p>
            <a:pPr marL="45720" indent="0">
              <a:buNone/>
            </a:pPr>
            <a:r>
              <a:rPr lang="en-US" sz="2700" b="1" dirty="0"/>
              <a:t>    Fall and Spring</a:t>
            </a:r>
            <a:r>
              <a:rPr lang="en-US" sz="2700" dirty="0"/>
              <a:t>.  </a:t>
            </a:r>
          </a:p>
          <a:p>
            <a:pPr marL="45720" indent="0">
              <a:buNone/>
            </a:pPr>
            <a:r>
              <a:rPr lang="en-US" sz="2700" dirty="0"/>
              <a:t>	* If you have an excess amount this</a:t>
            </a:r>
            <a:r>
              <a:rPr lang="en-US" sz="2600" dirty="0"/>
              <a:t> is an estimated refund for  </a:t>
            </a:r>
          </a:p>
          <a:p>
            <a:pPr marL="45720" indent="0">
              <a:buNone/>
            </a:pPr>
            <a:r>
              <a:rPr lang="en-US" sz="2600" dirty="0"/>
              <a:t>                you to pay your expenses.</a:t>
            </a:r>
          </a:p>
          <a:p>
            <a:pPr marL="45720" indent="0">
              <a:buNone/>
            </a:pPr>
            <a:endParaRPr lang="en-US" sz="2600" dirty="0"/>
          </a:p>
          <a:p>
            <a:pPr marL="45720" indent="0">
              <a:buNone/>
            </a:pPr>
            <a:r>
              <a:rPr lang="en-US" sz="2600" b="1" u="sng" dirty="0">
                <a:solidFill>
                  <a:srgbClr val="FF0000"/>
                </a:solidFill>
              </a:rPr>
              <a:t>Refund checks are not issued until September (Fall semester) and February (Spring semester. </a:t>
            </a:r>
            <a:endParaRPr lang="en-US" sz="2600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* You must budget your Fall refund to last you until your Spring 	refund. Also be prepared to submit your rental deposit before 	your receive your refund check. </a:t>
            </a:r>
          </a:p>
          <a:p>
            <a:pPr marL="502920" indent="-457200">
              <a:buAutoNum type="arabicPeriod"/>
            </a:pPr>
            <a:endParaRPr lang="en-US" sz="2600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BUDGETING: LIVING OFF CAMPUS</a:t>
            </a:r>
          </a:p>
        </p:txBody>
      </p:sp>
    </p:spTree>
    <p:extLst>
      <p:ext uri="{BB962C8B-B14F-4D97-AF65-F5344CB8AC3E}">
        <p14:creationId xmlns:p14="http://schemas.microsoft.com/office/powerpoint/2010/main" val="2614232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and budgeting</a:t>
            </a:r>
            <a:br>
              <a:rPr lang="en-US" dirty="0"/>
            </a:br>
            <a:r>
              <a:rPr lang="en-US" dirty="0"/>
              <a:t>living </a:t>
            </a:r>
            <a:r>
              <a:rPr lang="en-US" u="sng" dirty="0"/>
              <a:t>off campus </a:t>
            </a:r>
            <a:r>
              <a:rPr lang="en-US" dirty="0"/>
              <a:t>EXAMPLE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20175"/>
            <a:ext cx="5410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1739630"/>
            <a:ext cx="31242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What are your expenses for living off campus? </a:t>
            </a:r>
          </a:p>
          <a:p>
            <a:r>
              <a:rPr lang="en-US" sz="1500" u="sng" dirty="0"/>
              <a:t>Example: Fall semester (5 months)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43" y="2730230"/>
            <a:ext cx="3338513" cy="248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26723" y="5410200"/>
            <a:ext cx="3231356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Reminder:  Refund checks are not issued until the following: </a:t>
            </a:r>
          </a:p>
          <a:p>
            <a:pPr algn="ctr"/>
            <a:r>
              <a:rPr lang="en-US" sz="1500" b="1" dirty="0">
                <a:solidFill>
                  <a:srgbClr val="FF0000"/>
                </a:solidFill>
              </a:rPr>
              <a:t>Fall semester:  mid-September</a:t>
            </a:r>
          </a:p>
          <a:p>
            <a:pPr algn="ctr"/>
            <a:r>
              <a:rPr lang="en-US" sz="1500" b="1" dirty="0">
                <a:solidFill>
                  <a:srgbClr val="FF0000"/>
                </a:solidFill>
              </a:rPr>
              <a:t>Spring semester: mid-February  </a:t>
            </a:r>
          </a:p>
        </p:txBody>
      </p:sp>
    </p:spTree>
    <p:extLst>
      <p:ext uri="{BB962C8B-B14F-4D97-AF65-F5344CB8AC3E}">
        <p14:creationId xmlns:p14="http://schemas.microsoft.com/office/powerpoint/2010/main" val="137538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370" y="381000"/>
            <a:ext cx="8381260" cy="1054394"/>
          </a:xfrm>
        </p:spPr>
        <p:txBody>
          <a:bodyPr/>
          <a:lstStyle/>
          <a:p>
            <a:r>
              <a:rPr lang="en-US" dirty="0"/>
              <a:t>Summer Financial Aid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370" y="1625798"/>
            <a:ext cx="8382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Financial Aid for Summer Programs Students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Complete the 2020 TCNJ Summer Session Financial Aid Application in PAWS. </a:t>
            </a:r>
            <a:r>
              <a:rPr lang="en-US" dirty="0"/>
              <a:t>Instructions are on our website: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http://financialaid.pages.tcnj.edu/sources-of-financial-aid/financial-assistance-for-summer-programs-students/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Your financial aid file must be complete by </a:t>
            </a:r>
            <a:r>
              <a:rPr lang="en-US" b="1" dirty="0"/>
              <a:t>June (date posted to website in May).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You must have made Satisfactory Academic Progress at the end of the Spring semester to be considered for Summer assistance.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Must be enrolled half-time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Undergraduate students -  enrollment hours of at least 1.5 units </a:t>
            </a:r>
          </a:p>
          <a:p>
            <a:endParaRPr lang="en-US" sz="1000" b="1" u="sng" dirty="0"/>
          </a:p>
          <a:p>
            <a:r>
              <a:rPr lang="en-US" b="1" u="sng" dirty="0"/>
              <a:t>Types of Financial Aid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</a:rPr>
              <a:t>Federal Pell Grants </a:t>
            </a:r>
            <a:r>
              <a:rPr lang="en-US" dirty="0"/>
              <a:t>– based on the EFC and is only available if you are enrolled full- time (3 or more units), three-quarter time (2-2.5 units), half time (1.5 units).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</a:rPr>
              <a:t>Federal Stafford Loans </a:t>
            </a:r>
            <a:r>
              <a:rPr lang="en-US" dirty="0"/>
              <a:t>– based on remaining eligibility from the previous academic year.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</a:rPr>
              <a:t>Federal Direct Plus Loan Denial </a:t>
            </a:r>
            <a:r>
              <a:rPr lang="en-US" dirty="0"/>
              <a:t>– if not used during the academic year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u="sng" dirty="0">
                <a:solidFill>
                  <a:srgbClr val="FF0000"/>
                </a:solidFill>
                <a:cs typeface="Calibri" pitchFamily="34" charset="0"/>
              </a:rPr>
              <a:t>Private Loans </a:t>
            </a:r>
            <a:r>
              <a:rPr lang="en-US" dirty="0">
                <a:cs typeface="Calibri" pitchFamily="34" charset="0"/>
              </a:rPr>
              <a:t>– students will need a co-signer unless parent or another third party applies for the loan.	</a:t>
            </a:r>
          </a:p>
        </p:txBody>
      </p:sp>
    </p:spTree>
    <p:extLst>
      <p:ext uri="{BB962C8B-B14F-4D97-AF65-F5344CB8AC3E}">
        <p14:creationId xmlns:p14="http://schemas.microsoft.com/office/powerpoint/2010/main" val="670970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3892" y="3275476"/>
            <a:ext cx="8641049" cy="25219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The following information will be reviewed during the counseling session: </a:t>
            </a:r>
          </a:p>
          <a:p>
            <a:pPr marL="502920" indent="-457200">
              <a:buAutoNum type="arabicPeriod"/>
            </a:pPr>
            <a:r>
              <a:rPr lang="en-US" dirty="0"/>
              <a:t>Cost of the Study Abroad Program – bring your Study Abroad Cost Sheet. </a:t>
            </a:r>
          </a:p>
          <a:p>
            <a:pPr marL="502920" indent="-457200">
              <a:buAutoNum type="arabicPeriod"/>
            </a:pPr>
            <a:r>
              <a:rPr lang="en-US" dirty="0"/>
              <a:t>Financial Aid Options to cover the Study Abroad Program</a:t>
            </a:r>
          </a:p>
          <a:p>
            <a:pPr marL="502920" indent="-457200">
              <a:buAutoNum type="arabicPeriod"/>
            </a:pPr>
            <a:r>
              <a:rPr lang="en-US" dirty="0"/>
              <a:t>Budgeting</a:t>
            </a:r>
          </a:p>
          <a:p>
            <a:pPr marL="502920" indent="-457200">
              <a:buAutoNum type="arabicPeriod"/>
            </a:pPr>
            <a:r>
              <a:rPr lang="en-US" dirty="0"/>
              <a:t>Timeline (i.e. Financial Aid disbursement, refund checks, etc.)</a:t>
            </a:r>
          </a:p>
          <a:p>
            <a:pPr marL="502920" indent="-45720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389" y="-152400"/>
            <a:ext cx="8381260" cy="1054394"/>
          </a:xfrm>
        </p:spPr>
        <p:txBody>
          <a:bodyPr/>
          <a:lstStyle/>
          <a:p>
            <a:r>
              <a:rPr lang="en-US" dirty="0"/>
              <a:t>Study abroad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586766"/>
            <a:ext cx="3886200" cy="1673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309" y="2352146"/>
            <a:ext cx="8740125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*EOF Students must attend an ‘</a:t>
            </a:r>
            <a:r>
              <a:rPr lang="en-US" u="sng" dirty="0"/>
              <a:t>Exchange Program</a:t>
            </a:r>
            <a:r>
              <a:rPr lang="en-US" dirty="0"/>
              <a:t>’, </a:t>
            </a:r>
            <a:r>
              <a:rPr lang="en-US" u="sng" dirty="0"/>
              <a:t>TCNJ Semester program </a:t>
            </a:r>
            <a:r>
              <a:rPr lang="en-US" dirty="0"/>
              <a:t>or </a:t>
            </a:r>
            <a:r>
              <a:rPr lang="en-US" u="sng" dirty="0"/>
              <a:t>Faculty Led </a:t>
            </a:r>
            <a:r>
              <a:rPr lang="en-US" dirty="0"/>
              <a:t>Program in order to use the </a:t>
            </a:r>
            <a:r>
              <a:rPr lang="en-US" dirty="0">
                <a:solidFill>
                  <a:srgbClr val="FF0000"/>
                </a:solidFill>
              </a:rPr>
              <a:t>NJ Tuition Aid Grant</a:t>
            </a:r>
            <a:r>
              <a:rPr lang="en-US" dirty="0"/>
              <a:t> funds towards the Study Abroad Program. </a:t>
            </a:r>
          </a:p>
        </p:txBody>
      </p:sp>
      <p:sp>
        <p:nvSpPr>
          <p:cNvPr id="7" name="Rectangle 6"/>
          <p:cNvSpPr/>
          <p:nvPr/>
        </p:nvSpPr>
        <p:spPr>
          <a:xfrm>
            <a:off x="-2743200" y="109026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262" y="5797404"/>
            <a:ext cx="8204308" cy="7848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" indent="0">
              <a:buNone/>
            </a:pPr>
            <a:r>
              <a:rPr lang="en-US" sz="1500" dirty="0"/>
              <a:t>*Research the </a:t>
            </a:r>
            <a:r>
              <a:rPr lang="en-US" sz="1500" b="1" u="sng" dirty="0">
                <a:solidFill>
                  <a:schemeClr val="accent2">
                    <a:lumMod val="50000"/>
                  </a:schemeClr>
                </a:solidFill>
              </a:rPr>
              <a:t>Benjamin Gilman International Scholarship </a:t>
            </a:r>
            <a:r>
              <a:rPr lang="en-US" sz="1500" dirty="0"/>
              <a:t>which is awarded to </a:t>
            </a:r>
            <a:r>
              <a:rPr lang="en-US" sz="1500" b="1" u="sng" dirty="0">
                <a:solidFill>
                  <a:schemeClr val="accent2">
                    <a:lumMod val="50000"/>
                  </a:schemeClr>
                </a:solidFill>
              </a:rPr>
              <a:t>Federal Pell Grant recipients</a:t>
            </a:r>
            <a:r>
              <a:rPr lang="en-US" sz="1500" dirty="0"/>
              <a:t>.  http://www.iie.org/Programs/Gilman-Scholarship-Program#.WKywG2clupo</a:t>
            </a:r>
          </a:p>
          <a:p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658663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27" y="1620982"/>
            <a:ext cx="89916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b="1" u="sng" dirty="0"/>
              <a:t>FEBRUARY – MAY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File the 2020-2021 FAFSA by April 15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if you have not filed.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To receive NJ Tuition Aid Grant your FAFSA MUST BE FILED BY APRIL 15th!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Monitor your TCNJ Email and PAWS To Do List for outstanding Financial Aid documents needed to complete your file. </a:t>
            </a:r>
            <a:r>
              <a:rPr lang="en-US" dirty="0">
                <a:solidFill>
                  <a:srgbClr val="FF0000"/>
                </a:solidFill>
              </a:rPr>
              <a:t>Submit all documents TIMELY!!!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Meet with a Financial Aid Counselor to develop a plan of action for next year.  </a:t>
            </a:r>
          </a:p>
          <a:p>
            <a:pPr lvl="2" algn="just"/>
            <a:r>
              <a:rPr lang="en-US" dirty="0">
                <a:solidFill>
                  <a:schemeClr val="tx1"/>
                </a:solidFill>
              </a:rPr>
              <a:t>What are Stafford Loans? Do I need to take the full amount of Stafford Loans? </a:t>
            </a:r>
          </a:p>
          <a:p>
            <a:pPr lvl="2" algn="just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Do I need to prepare for applying for a private loan? What is the process? </a:t>
            </a:r>
          </a:p>
          <a:p>
            <a:pPr lvl="2" algn="just"/>
            <a:r>
              <a:rPr lang="en-US" dirty="0">
                <a:solidFill>
                  <a:schemeClr val="tx1"/>
                </a:solidFill>
              </a:rPr>
              <a:t>How do I budget to live off campus? </a:t>
            </a:r>
          </a:p>
          <a:p>
            <a:pPr lvl="2" algn="just"/>
            <a:r>
              <a:rPr lang="en-US" dirty="0">
                <a:solidFill>
                  <a:schemeClr val="tx1"/>
                </a:solidFill>
              </a:rPr>
              <a:t>Other questions? </a:t>
            </a:r>
          </a:p>
          <a:p>
            <a:pPr algn="just"/>
            <a:r>
              <a:rPr lang="en-US" u="sng" dirty="0">
                <a:solidFill>
                  <a:schemeClr val="tx1"/>
                </a:solidFill>
              </a:rPr>
              <a:t>MAY-JUNE</a:t>
            </a:r>
          </a:p>
          <a:p>
            <a:pPr lvl="1" algn="just"/>
            <a:r>
              <a:rPr lang="en-US" dirty="0">
                <a:solidFill>
                  <a:schemeClr val="tx1"/>
                </a:solidFill>
              </a:rPr>
              <a:t>Monitor your </a:t>
            </a:r>
            <a:r>
              <a:rPr lang="en-US" dirty="0">
                <a:solidFill>
                  <a:srgbClr val="FF0000"/>
                </a:solidFill>
              </a:rPr>
              <a:t>NJ HESAA Account </a:t>
            </a:r>
            <a:r>
              <a:rPr lang="en-US" dirty="0">
                <a:solidFill>
                  <a:schemeClr val="tx1"/>
                </a:solidFill>
              </a:rPr>
              <a:t>and mail.  </a:t>
            </a:r>
            <a:r>
              <a:rPr lang="en-US" dirty="0">
                <a:solidFill>
                  <a:srgbClr val="FF0000"/>
                </a:solidFill>
              </a:rPr>
              <a:t>Submit documents TIMELY! </a:t>
            </a:r>
            <a:r>
              <a:rPr lang="en-US" dirty="0">
                <a:solidFill>
                  <a:schemeClr val="tx1"/>
                </a:solidFill>
              </a:rPr>
              <a:t>If you do not understand how to complete a document call HESAA or contact our office for guidance. </a:t>
            </a:r>
            <a:r>
              <a:rPr lang="en-US" dirty="0">
                <a:solidFill>
                  <a:srgbClr val="FF0000"/>
                </a:solidFill>
              </a:rPr>
              <a:t>DO NOT WAIT UNTIL AUGUST TO SUBMIT DOCUMENTS AND ASK FOR HELP! 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u="sng" dirty="0">
                <a:solidFill>
                  <a:schemeClr val="tx1"/>
                </a:solidFill>
              </a:rPr>
              <a:t>JUNE-AUGUST</a:t>
            </a:r>
          </a:p>
          <a:p>
            <a:pPr lvl="1" algn="just"/>
            <a:r>
              <a:rPr lang="en-US" dirty="0">
                <a:solidFill>
                  <a:schemeClr val="tx1"/>
                </a:solidFill>
              </a:rPr>
              <a:t>Monitor your TCNJ email for your Financial Aid Award Notification. Emails are sent on a weekly basis. </a:t>
            </a:r>
          </a:p>
          <a:p>
            <a:pPr lvl="1" algn="just"/>
            <a:r>
              <a:rPr lang="en-US" dirty="0">
                <a:solidFill>
                  <a:schemeClr val="tx1"/>
                </a:solidFill>
              </a:rPr>
              <a:t>Review your tuition bill in July and begin to implement your plan of action in June! </a:t>
            </a:r>
          </a:p>
          <a:p>
            <a:pPr lvl="1" algn="just"/>
            <a:r>
              <a:rPr lang="en-US" sz="1900" b="1" dirty="0">
                <a:solidFill>
                  <a:srgbClr val="FF0000"/>
                </a:solidFill>
              </a:rPr>
              <a:t>Submit to NJ HESAA all required documents as requested.  HESAA verification deadline is 11/1/20!  </a:t>
            </a:r>
          </a:p>
          <a:p>
            <a:pPr lvl="1" algn="just"/>
            <a:endParaRPr lang="en-US" b="1" dirty="0">
              <a:solidFill>
                <a:srgbClr val="FF0000"/>
              </a:solidFill>
            </a:endParaRPr>
          </a:p>
          <a:p>
            <a:pPr algn="just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 List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094" y="6096000"/>
            <a:ext cx="8716107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500" dirty="0">
                <a:solidFill>
                  <a:srgbClr val="FF0000"/>
                </a:solidFill>
              </a:rPr>
              <a:t>FINANCIAL  AID OFFICE AND HESAA OFFICES ARE OPEN ALL SUMMER </a:t>
            </a:r>
          </a:p>
          <a:p>
            <a:pPr marL="0" lvl="1" algn="ctr"/>
            <a:r>
              <a:rPr lang="en-US" sz="1500" dirty="0">
                <a:solidFill>
                  <a:srgbClr val="FF0000"/>
                </a:solidFill>
              </a:rPr>
              <a:t>EXCEPT FOR FRIDAYS AND HOLIDAYS! </a:t>
            </a:r>
          </a:p>
        </p:txBody>
      </p:sp>
    </p:spTree>
    <p:extLst>
      <p:ext uri="{BB962C8B-B14F-4D97-AF65-F5344CB8AC3E}">
        <p14:creationId xmlns:p14="http://schemas.microsoft.com/office/powerpoint/2010/main" val="2988364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6180" y="1676400"/>
            <a:ext cx="8921620" cy="5181600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dirty="0"/>
              <a:t>Schedule an appointment to meet with an Associate Director to review and/or discuss any of the following options: </a:t>
            </a:r>
          </a:p>
          <a:p>
            <a:pPr marL="502920" indent="-457200">
              <a:buAutoNum type="arabicPeriod"/>
            </a:pPr>
            <a:r>
              <a:rPr lang="en-US" dirty="0"/>
              <a:t>Estimating your Financial Aid and Potential Balance for next year</a:t>
            </a:r>
          </a:p>
          <a:p>
            <a:pPr marL="502920" indent="-457200">
              <a:buAutoNum type="arabicPeriod"/>
            </a:pPr>
            <a:r>
              <a:rPr lang="en-US" dirty="0"/>
              <a:t>Living off Campus and Financial Aid options </a:t>
            </a:r>
          </a:p>
          <a:p>
            <a:pPr marL="502920" indent="-457200">
              <a:buAutoNum type="arabicPeriod"/>
            </a:pPr>
            <a:r>
              <a:rPr lang="en-US" dirty="0"/>
              <a:t>Summer Financial Aid </a:t>
            </a:r>
          </a:p>
          <a:p>
            <a:pPr marL="502920" indent="-457200">
              <a:buAutoNum type="arabicPeriod"/>
            </a:pPr>
            <a:r>
              <a:rPr lang="en-US" dirty="0"/>
              <a:t>Winter Financial Aid </a:t>
            </a:r>
          </a:p>
          <a:p>
            <a:pPr marL="502920" indent="-457200">
              <a:buAutoNum type="arabicPeriod"/>
            </a:pPr>
            <a:r>
              <a:rPr lang="en-US" dirty="0"/>
              <a:t>FAFSA processing issues </a:t>
            </a:r>
          </a:p>
          <a:p>
            <a:pPr marL="502920" indent="-457200">
              <a:buAutoNum type="arabicPeriod"/>
            </a:pPr>
            <a:r>
              <a:rPr lang="en-US" dirty="0"/>
              <a:t>Special Circumstances </a:t>
            </a:r>
          </a:p>
          <a:p>
            <a:pPr marL="502920" indent="-457200">
              <a:buAutoNum type="arabicPeriod"/>
            </a:pPr>
            <a:r>
              <a:rPr lang="en-US" dirty="0"/>
              <a:t>Other!!  </a:t>
            </a:r>
          </a:p>
          <a:p>
            <a:pPr marL="4572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Email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OSFA@tcnj.edu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Call 609-771-2211</a:t>
            </a:r>
          </a:p>
          <a:p>
            <a:pPr marL="4572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Green Hall 101</a:t>
            </a:r>
          </a:p>
          <a:p>
            <a:pPr marL="45720" indent="0" algn="ctr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*If you visit the office and receive help at the receptionist desk 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</a:rPr>
              <a:t>but still want to meet with an Associate Director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let the staff know you will wait if they are meeting with a student or schedule an appointment.  Counselor appointment days are: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Dionne L. Hallback – Tuesday and Thursday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Tom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Foga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– Monday and Wednesday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*Fridays are walk-in appointments</a:t>
            </a:r>
          </a:p>
          <a:p>
            <a:pPr marL="502920" indent="-45720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FINANCIAL </a:t>
            </a:r>
            <a:r>
              <a:rPr lang="en-US" dirty="0"/>
              <a:t>AID APPOINTMENTS </a:t>
            </a:r>
          </a:p>
        </p:txBody>
      </p:sp>
    </p:spTree>
    <p:extLst>
      <p:ext uri="{BB962C8B-B14F-4D97-AF65-F5344CB8AC3E}">
        <p14:creationId xmlns:p14="http://schemas.microsoft.com/office/powerpoint/2010/main" val="69292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pic>
        <p:nvPicPr>
          <p:cNvPr id="4" name="Picture 2" descr="C:\Documents and Settings\jobrien\Local Settings\Temporary Internet Files\Content.IE5\VO2C73ZN\MCj0434411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981200"/>
            <a:ext cx="3886200" cy="4371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0544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20262" y="1752600"/>
            <a:ext cx="4572000" cy="15234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500" b="1" dirty="0"/>
              <a:t>The Office of Student Financial Assistance</a:t>
            </a:r>
          </a:p>
          <a:p>
            <a:pPr algn="ctr"/>
            <a:r>
              <a:rPr lang="en-US" sz="2500" b="1" dirty="0"/>
              <a:t>Green Hall – Room 101</a:t>
            </a:r>
          </a:p>
          <a:p>
            <a:endParaRPr lang="en-US" b="1" dirty="0"/>
          </a:p>
        </p:txBody>
      </p:sp>
      <p:pic>
        <p:nvPicPr>
          <p:cNvPr id="5" name="Picture 10" descr="C:\Documents and Settings\panella\Local Settings\Temporary Internet Files\Content.IE5\K8QPD23U\MCj007876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3425" y="3048000"/>
            <a:ext cx="1745673" cy="1600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905000" y="4800600"/>
            <a:ext cx="510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dirty="0"/>
              <a:t>Dionne L. Hallback  or Tom </a:t>
            </a:r>
            <a:r>
              <a:rPr lang="en-US" sz="2500" dirty="0" err="1"/>
              <a:t>Foga</a:t>
            </a:r>
            <a:r>
              <a:rPr lang="en-US" sz="2500" dirty="0"/>
              <a:t> 609-771-2211 </a:t>
            </a:r>
          </a:p>
          <a:p>
            <a:pPr algn="ctr"/>
            <a:r>
              <a:rPr lang="en-US" sz="2500" dirty="0"/>
              <a:t>osfa@tcnj.edu </a:t>
            </a:r>
          </a:p>
          <a:p>
            <a:pPr algn="ctr"/>
            <a:r>
              <a:rPr lang="en-US" sz="2500" b="1" dirty="0"/>
              <a:t>www.tcnj.edu/~sfs/aid/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75933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326834"/>
              </p:ext>
            </p:extLst>
          </p:nvPr>
        </p:nvGraphicFramePr>
        <p:xfrm>
          <a:off x="381000" y="1752600"/>
          <a:ext cx="84074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700">
                  <a:extLst>
                    <a:ext uri="{9D8B030D-6E8A-4147-A177-3AD203B41FA5}">
                      <a16:colId xmlns:a16="http://schemas.microsoft.com/office/drawing/2014/main" val="484062948"/>
                    </a:ext>
                  </a:extLst>
                </a:gridCol>
                <a:gridCol w="4203700">
                  <a:extLst>
                    <a:ext uri="{9D8B030D-6E8A-4147-A177-3AD203B41FA5}">
                      <a16:colId xmlns:a16="http://schemas.microsoft.com/office/drawing/2014/main" val="68378323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</a:rPr>
                        <a:t>IMPORTANT FOR</a:t>
                      </a:r>
                      <a:r>
                        <a:rPr lang="en-US" sz="2800" baseline="0" dirty="0">
                          <a:solidFill>
                            <a:schemeClr val="bg1"/>
                          </a:solidFill>
                        </a:rPr>
                        <a:t> RECEIVING  YOUR </a:t>
                      </a:r>
                    </a:p>
                    <a:p>
                      <a:pPr algn="ctr"/>
                      <a:r>
                        <a:rPr lang="en-US" sz="2800" u="sng" baseline="0" dirty="0">
                          <a:solidFill>
                            <a:schemeClr val="bg1"/>
                          </a:solidFill>
                        </a:rPr>
                        <a:t>NJ TUITION AID GRANT AND EOF GRANT </a:t>
                      </a:r>
                      <a:r>
                        <a:rPr lang="en-US" sz="2800" u="sng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132014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r>
                        <a:rPr lang="en-US" sz="2000" dirty="0"/>
                        <a:t>FAFSA</a:t>
                      </a:r>
                      <a:r>
                        <a:rPr lang="en-US" sz="2000" baseline="0" dirty="0"/>
                        <a:t> Filing Deadline </a:t>
                      </a:r>
                    </a:p>
                    <a:p>
                      <a:endParaRPr lang="en-US" sz="1000" baseline="0" dirty="0"/>
                    </a:p>
                    <a:p>
                      <a:r>
                        <a:rPr lang="en-US" sz="1500" baseline="0" dirty="0">
                          <a:solidFill>
                            <a:srgbClr val="FF0000"/>
                          </a:solidFill>
                        </a:rPr>
                        <a:t>*TIP: File the FAFSA with estimated information if needed so the FAFSA is processed by 4/15/17.  You can log-in to the FAFSA to update information after 4/15/17. </a:t>
                      </a:r>
                    </a:p>
                    <a:p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/>
                        <a:t>April 15, 2020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6457403"/>
                  </a:ext>
                </a:extLst>
              </a:tr>
              <a:tr h="132327">
                <a:tc>
                  <a:txBody>
                    <a:bodyPr/>
                    <a:lstStyle/>
                    <a:p>
                      <a:r>
                        <a:rPr lang="en-US" sz="2000" dirty="0"/>
                        <a:t>Completed State Record in NJFAMS</a:t>
                      </a:r>
                    </a:p>
                    <a:p>
                      <a:endParaRPr lang="en-US" sz="10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500" b="0" baseline="0" dirty="0">
                          <a:solidFill>
                            <a:srgbClr val="FF0000"/>
                          </a:solidFill>
                        </a:rPr>
                        <a:t>(State tasks, verification, corrections, reevaluations, etc.)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November 1,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381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 Spring 2021 (only students)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500" dirty="0">
                          <a:solidFill>
                            <a:srgbClr val="FF0000"/>
                          </a:solidFill>
                        </a:rPr>
                        <a:t>(Complete State Records in NJFAMS)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March 1,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98453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9903" y="304800"/>
            <a:ext cx="8381260" cy="1054394"/>
          </a:xfrm>
        </p:spPr>
        <p:txBody>
          <a:bodyPr/>
          <a:lstStyle/>
          <a:p>
            <a:r>
              <a:rPr lang="en-US" sz="2800" dirty="0"/>
              <a:t>NJ HESAA </a:t>
            </a:r>
            <a:br>
              <a:rPr lang="en-US" sz="2800" dirty="0"/>
            </a:br>
            <a:r>
              <a:rPr lang="en-US" sz="2800" dirty="0"/>
              <a:t>Renewal Students </a:t>
            </a:r>
            <a:br>
              <a:rPr lang="en-US" sz="2800" dirty="0"/>
            </a:br>
            <a:r>
              <a:rPr lang="en-US" sz="2800" dirty="0"/>
              <a:t>2020-2021 deadline DATES</a:t>
            </a:r>
          </a:p>
        </p:txBody>
      </p:sp>
    </p:spTree>
    <p:extLst>
      <p:ext uri="{BB962C8B-B14F-4D97-AF65-F5344CB8AC3E}">
        <p14:creationId xmlns:p14="http://schemas.microsoft.com/office/powerpoint/2010/main" val="111070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30849"/>
            <a:ext cx="8229600" cy="609600"/>
          </a:xfrm>
        </p:spPr>
        <p:txBody>
          <a:bodyPr>
            <a:noAutofit/>
          </a:bodyPr>
          <a:lstStyle/>
          <a:p>
            <a:pPr algn="ctr"/>
            <a:br>
              <a:rPr lang="en-US" sz="3000" b="1" dirty="0"/>
            </a:br>
            <a:r>
              <a:rPr lang="en-US" sz="3000" b="1" dirty="0"/>
              <a:t>Check your NJ Grant Status Online!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021670"/>
            <a:ext cx="8787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Check File and Award Status 24/7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297" y="4267200"/>
            <a:ext cx="4343400" cy="259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3B4C25-7219-4EE5-B122-F47FA572A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700" y="1512018"/>
            <a:ext cx="3680595" cy="17633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0B63C1-08AB-4406-B974-32567B99A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59" y="3275415"/>
            <a:ext cx="8736479" cy="1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48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9636" y="233181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Indicators</a:t>
            </a:r>
          </a:p>
          <a:p>
            <a:r>
              <a:rPr lang="en-US" dirty="0"/>
              <a:t>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51898" y="2634087"/>
            <a:ext cx="1066800" cy="34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6785" y="521436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Award Status </a:t>
            </a:r>
          </a:p>
          <a:p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765753" y="5583028"/>
            <a:ext cx="1066800" cy="344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573" y="1251652"/>
            <a:ext cx="6115719" cy="53516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A1159-8325-41D2-ADE0-8EA71EC7C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39" y="156697"/>
            <a:ext cx="7830094" cy="1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21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9636" y="2331811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2978142"/>
            <a:ext cx="8266523" cy="2965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79" y="304800"/>
            <a:ext cx="7830094" cy="1028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330" y="1962531"/>
            <a:ext cx="8024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NJ HESAA will send emails to the students regarding outstanding documents and award notice. </a:t>
            </a:r>
            <a:r>
              <a:rPr lang="en-US" b="1" dirty="0"/>
              <a:t>Monitor the email that is listed on your FAFSA! 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6941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327874"/>
              </p:ext>
            </p:extLst>
          </p:nvPr>
        </p:nvGraphicFramePr>
        <p:xfrm>
          <a:off x="381000" y="1719262"/>
          <a:ext cx="8534400" cy="4757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Timeline</a:t>
            </a:r>
          </a:p>
        </p:txBody>
      </p:sp>
    </p:spTree>
    <p:extLst>
      <p:ext uri="{BB962C8B-B14F-4D97-AF65-F5344CB8AC3E}">
        <p14:creationId xmlns:p14="http://schemas.microsoft.com/office/powerpoint/2010/main" val="295085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105" y="1676400"/>
            <a:ext cx="8407893" cy="487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800" u="sng" dirty="0"/>
              <a:t>Pell Grant</a:t>
            </a:r>
            <a:r>
              <a:rPr lang="en-US" sz="1800" dirty="0"/>
              <a:t>: Federal grant awarded  on the basis of need and college costs.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0 to $6345</a:t>
            </a:r>
          </a:p>
          <a:p>
            <a:pPr lvl="1">
              <a:defRPr/>
            </a:pPr>
            <a:endParaRPr lang="en-US" sz="1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800" u="sng" dirty="0"/>
              <a:t>Tuition Aid Grant (TAG):  </a:t>
            </a:r>
            <a:r>
              <a:rPr lang="en-US" sz="1800" dirty="0"/>
              <a:t>State grant awarded on the basis of need, cost of attendance and available funding. 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</a:rPr>
              <a:t>$2,718 – 9,488</a:t>
            </a:r>
          </a:p>
          <a:p>
            <a:pPr marL="365760" lvl="1" indent="0">
              <a:buNone/>
              <a:defRPr/>
            </a:pPr>
            <a:r>
              <a:rPr lang="en-US" sz="1400" i="1" dirty="0">
                <a:solidFill>
                  <a:schemeClr val="tx1"/>
                </a:solidFill>
              </a:rPr>
              <a:t>(The </a:t>
            </a:r>
            <a:r>
              <a:rPr lang="en-US" sz="1400" b="1" i="1" dirty="0">
                <a:solidFill>
                  <a:schemeClr val="accent1">
                    <a:lumMod val="75000"/>
                  </a:schemeClr>
                </a:solidFill>
              </a:rPr>
              <a:t>2020-2021 amounts </a:t>
            </a:r>
            <a:r>
              <a:rPr lang="en-US" sz="1400" i="1" dirty="0">
                <a:solidFill>
                  <a:schemeClr val="tx1"/>
                </a:solidFill>
              </a:rPr>
              <a:t> have not been announced.) </a:t>
            </a:r>
          </a:p>
          <a:p>
            <a:pPr marL="365760" lvl="1" indent="0">
              <a:buNone/>
              <a:defRPr/>
            </a:pPr>
            <a:endParaRPr lang="en-US" sz="10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1800" u="sng" dirty="0"/>
              <a:t>NJ ED Opportunity Fund (EOF): </a:t>
            </a:r>
            <a:r>
              <a:rPr lang="en-US" sz="1800" dirty="0"/>
              <a:t>Standard EOF grant awarded to all students in the program. 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</a:rPr>
              <a:t>$1150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(commuter) and </a:t>
            </a:r>
            <a:r>
              <a:rPr lang="en-US" b="1" dirty="0">
                <a:solidFill>
                  <a:srgbClr val="FF0000"/>
                </a:solidFill>
              </a:rPr>
              <a:t>$1400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(on campus)</a:t>
            </a:r>
          </a:p>
          <a:p>
            <a:pPr marL="365760" lvl="1" indent="0">
              <a:buNone/>
              <a:defRPr/>
            </a:pPr>
            <a:endParaRPr lang="en-US" sz="1000" dirty="0">
              <a:solidFill>
                <a:srgbClr val="FF0000"/>
              </a:solidFill>
            </a:endParaRPr>
          </a:p>
          <a:p>
            <a:r>
              <a:rPr lang="en-US" sz="1800" dirty="0"/>
              <a:t>Supplemental Opportunity Grant (SEOG): </a:t>
            </a:r>
          </a:p>
          <a:p>
            <a:pPr marL="45720" indent="0">
              <a:buNone/>
            </a:pPr>
            <a:r>
              <a:rPr lang="en-US" sz="1800" dirty="0"/>
              <a:t>    </a:t>
            </a:r>
            <a:r>
              <a:rPr lang="en-US" sz="1600" dirty="0"/>
              <a:t>Awarded to the neediest students as defined by the FAFSA (zero EFC).    </a:t>
            </a:r>
          </a:p>
          <a:p>
            <a:pPr marL="45720" indent="0">
              <a:buNone/>
            </a:pPr>
            <a:r>
              <a:rPr lang="en-US" sz="1600" dirty="0"/>
              <a:t>     SEOG funding is limited and is not available to every student. 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$1500 </a:t>
            </a:r>
            <a:r>
              <a:rPr lang="en-US" sz="900" b="1" dirty="0">
                <a:solidFill>
                  <a:schemeClr val="accent1">
                    <a:lumMod val="75000"/>
                  </a:schemeClr>
                </a:solidFill>
              </a:rPr>
              <a:t>(2020-2021 have not been determined)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74" y="304800"/>
            <a:ext cx="8381260" cy="1054394"/>
          </a:xfrm>
        </p:spPr>
        <p:txBody>
          <a:bodyPr/>
          <a:lstStyle/>
          <a:p>
            <a:r>
              <a:rPr lang="en-US" dirty="0"/>
              <a:t>Federal and state Grants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86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223975"/>
              </p:ext>
            </p:extLst>
          </p:nvPr>
        </p:nvGraphicFramePr>
        <p:xfrm>
          <a:off x="619328" y="1893332"/>
          <a:ext cx="7239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CGPA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</a:t>
                      </a:r>
                      <a:r>
                        <a:rPr lang="en-US" baseline="0" dirty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EOF Incentive Scholarship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9128" y="153048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Junior Year</a:t>
            </a: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972251"/>
              </p:ext>
            </p:extLst>
          </p:nvPr>
        </p:nvGraphicFramePr>
        <p:xfrm>
          <a:off x="721468" y="4211758"/>
          <a:ext cx="7239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54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CGPA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</a:t>
                      </a:r>
                      <a:r>
                        <a:rPr lang="en-US" baseline="0" dirty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5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Level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$5,000.00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50368" y="3810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Senior Year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2830" y="6182486"/>
            <a:ext cx="7620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/>
              <a:t>Questions regarding the EOF Incentive Scholarship can be directed to</a:t>
            </a:r>
          </a:p>
          <a:p>
            <a:pPr algn="ctr"/>
            <a:r>
              <a:rPr lang="en-US" sz="1300" b="1" dirty="0"/>
              <a:t> Joan </a:t>
            </a:r>
            <a:r>
              <a:rPr lang="en-US" sz="1300" b="1" dirty="0" err="1"/>
              <a:t>Pageau</a:t>
            </a:r>
            <a:r>
              <a:rPr lang="en-US" sz="1300" b="1" dirty="0"/>
              <a:t> at  </a:t>
            </a:r>
            <a:r>
              <a:rPr lang="en-US" sz="13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pageauj@tcnj.edu</a:t>
            </a:r>
            <a:r>
              <a:rPr lang="en-US" sz="1300" b="1" dirty="0"/>
              <a:t>  or  609-771-3142</a:t>
            </a:r>
          </a:p>
        </p:txBody>
      </p:sp>
    </p:spTree>
    <p:extLst>
      <p:ext uri="{BB962C8B-B14F-4D97-AF65-F5344CB8AC3E}">
        <p14:creationId xmlns:p14="http://schemas.microsoft.com/office/powerpoint/2010/main" val="1872544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3333</TotalTime>
  <Words>2547</Words>
  <Application>Microsoft Office PowerPoint</Application>
  <PresentationFormat>On-screen Show (4:3)</PresentationFormat>
  <Paragraphs>373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Franklin Gothic Medium</vt:lpstr>
      <vt:lpstr>Wingdings</vt:lpstr>
      <vt:lpstr>Wingdings 2</vt:lpstr>
      <vt:lpstr>Grid</vt:lpstr>
      <vt:lpstr>“Essentials to Financing College”  educational opportunity fund   Junior and Senior year  </vt:lpstr>
      <vt:lpstr>PowerPoint Presentation</vt:lpstr>
      <vt:lpstr>NJ HESAA  Renewal Students  2020-2021 deadline DATES</vt:lpstr>
      <vt:lpstr> Check your NJ Grant Status Online! </vt:lpstr>
      <vt:lpstr>PowerPoint Presentation</vt:lpstr>
      <vt:lpstr>PowerPoint Presentation</vt:lpstr>
      <vt:lpstr>Financial Aid Timeline</vt:lpstr>
      <vt:lpstr>Federal and state Grants </vt:lpstr>
      <vt:lpstr>EOF Incentive Scholarship </vt:lpstr>
      <vt:lpstr>Private Scholarships</vt:lpstr>
      <vt:lpstr>TCNJ Financial aid   Private Scholarships POSTINGS! </vt:lpstr>
      <vt:lpstr>Loan Programs</vt:lpstr>
      <vt:lpstr>Direct Stafford Loans</vt:lpstr>
      <vt:lpstr>Additional Federal unsubsidized stafford loan (plus loan denial)</vt:lpstr>
      <vt:lpstr>Alternative Loans (TCNJ does not certify any alternative and/or private loan unless a FAFSA is on file.)</vt:lpstr>
      <vt:lpstr>Books </vt:lpstr>
      <vt:lpstr>Estimating fall 2020 and spring 2021 Financial aid and gap (I.E. BALANCE)! </vt:lpstr>
      <vt:lpstr>Estimating fall 2020 and spring 2021 aid and gap (I.E. BALANCE)! – CONT’D…</vt:lpstr>
      <vt:lpstr>Estimating fall 2020 and spring 2021  Financial aid and gap (I.E. BALANCE)  CONT’D…</vt:lpstr>
      <vt:lpstr>Estimating fall 2019 and spring 2020 aid and gap (I.E. BALANCE)! – CONT’D…</vt:lpstr>
      <vt:lpstr>Estimating fall 2020 and spring 2021 aid and gap (I.E. BALANCE)! – CONT’D…</vt:lpstr>
      <vt:lpstr>BUDGETING: LIVING OFF CAMPUS</vt:lpstr>
      <vt:lpstr>Financial aid and budgeting living off campus EXAMPLE</vt:lpstr>
      <vt:lpstr>Summer Financial Aid </vt:lpstr>
      <vt:lpstr>Study abroad </vt:lpstr>
      <vt:lpstr>To do List</vt:lpstr>
      <vt:lpstr>FINANCIAL AID APPOINTMENTS </vt:lpstr>
      <vt:lpstr>QUESTIONS </vt:lpstr>
      <vt:lpstr>Contact Information </vt:lpstr>
    </vt:vector>
  </TitlesOfParts>
  <Company>TCNJ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TCNJ Financial Aid Process After Promise…</dc:title>
  <dc:creator>The College of New Jersey</dc:creator>
  <cp:lastModifiedBy>Dionne Hallback</cp:lastModifiedBy>
  <cp:revision>141</cp:revision>
  <cp:lastPrinted>2018-02-27T20:28:49Z</cp:lastPrinted>
  <dcterms:created xsi:type="dcterms:W3CDTF">2013-09-24T13:48:51Z</dcterms:created>
  <dcterms:modified xsi:type="dcterms:W3CDTF">2020-03-23T15:50:50Z</dcterms:modified>
</cp:coreProperties>
</file>