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4"/>
  </p:notesMasterIdLst>
  <p:handoutMasterIdLst>
    <p:handoutMasterId r:id="rId25"/>
  </p:handoutMasterIdLst>
  <p:sldIdLst>
    <p:sldId id="256" r:id="rId2"/>
    <p:sldId id="398" r:id="rId3"/>
    <p:sldId id="396" r:id="rId4"/>
    <p:sldId id="372" r:id="rId5"/>
    <p:sldId id="399" r:id="rId6"/>
    <p:sldId id="374" r:id="rId7"/>
    <p:sldId id="375" r:id="rId8"/>
    <p:sldId id="376" r:id="rId9"/>
    <p:sldId id="377" r:id="rId10"/>
    <p:sldId id="379" r:id="rId11"/>
    <p:sldId id="380" r:id="rId12"/>
    <p:sldId id="381" r:id="rId13"/>
    <p:sldId id="382" r:id="rId14"/>
    <p:sldId id="383" r:id="rId15"/>
    <p:sldId id="384" r:id="rId16"/>
    <p:sldId id="388" r:id="rId17"/>
    <p:sldId id="391" r:id="rId18"/>
    <p:sldId id="392" r:id="rId19"/>
    <p:sldId id="393" r:id="rId20"/>
    <p:sldId id="394" r:id="rId21"/>
    <p:sldId id="395" r:id="rId22"/>
    <p:sldId id="397" r:id="rId23"/>
  </p:sldIdLst>
  <p:sldSz cx="9144000" cy="6858000" type="screen4x3"/>
  <p:notesSz cx="6858000" cy="9144000"/>
  <p:embeddedFontLst>
    <p:embeddedFont>
      <p:font typeface="Baskerville Old Face" panose="02020602080505020303" pitchFamily="18" charset="0"/>
      <p:regular r:id="rId26"/>
    </p:embeddedFont>
    <p:embeddedFont>
      <p:font typeface="Century Schoolbook" panose="02040604050505020304" pitchFamily="18" charset="0"/>
      <p:regular r:id="rId27"/>
      <p:bold r:id="rId28"/>
      <p:italic r:id="rId29"/>
      <p:boldItalic r:id="rId30"/>
    </p:embeddedFont>
    <p:embeddedFont>
      <p:font typeface="Helvetica Neue Light" panose="020B060402020202020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7" autoAdjust="0"/>
    <p:restoredTop sz="96472" autoAdjust="0"/>
  </p:normalViewPr>
  <p:slideViewPr>
    <p:cSldViewPr snapToGrid="0">
      <p:cViewPr>
        <p:scale>
          <a:sx n="90" d="100"/>
          <a:sy n="90" d="100"/>
        </p:scale>
        <p:origin x="1692" y="5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5D463-DCC4-46D3-A28C-60B847D279BC}"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ACB478A4-F6E9-4638-AC97-1ACD95D3DF51}">
      <dgm:prSet phldrT="[Text]" custT="1"/>
      <dgm:spPr>
        <a:ln>
          <a:solidFill>
            <a:srgbClr val="FFC000"/>
          </a:solidFill>
        </a:ln>
      </dgm:spPr>
      <dgm:t>
        <a:bodyPr/>
        <a:lstStyle/>
        <a:p>
          <a:r>
            <a:rPr lang="en-US" sz="900" b="1" dirty="0"/>
            <a:t>Educators</a:t>
          </a:r>
        </a:p>
      </dgm:t>
    </dgm:pt>
    <dgm:pt modelId="{15F02B74-0F2C-42DB-BCD3-785B9EBDB05F}" type="parTrans" cxnId="{D632F554-E2CA-4701-99FA-5EF68B7FF8E9}">
      <dgm:prSet/>
      <dgm:spPr/>
      <dgm:t>
        <a:bodyPr/>
        <a:lstStyle/>
        <a:p>
          <a:endParaRPr lang="en-US"/>
        </a:p>
      </dgm:t>
    </dgm:pt>
    <dgm:pt modelId="{1A09C2B3-61B8-4C21-9E9A-3894A1ED8ACA}" type="sibTrans" cxnId="{D632F554-E2CA-4701-99FA-5EF68B7FF8E9}">
      <dgm:prSet custT="1"/>
      <dgm:spPr>
        <a:ln>
          <a:solidFill>
            <a:srgbClr val="FFC000"/>
          </a:solidFill>
        </a:ln>
      </dgm:spPr>
      <dgm:t>
        <a:bodyPr/>
        <a:lstStyle/>
        <a:p>
          <a:r>
            <a:rPr lang="en-US" sz="900" b="1" dirty="0"/>
            <a:t>Doctors and Nurses</a:t>
          </a:r>
        </a:p>
      </dgm:t>
    </dgm:pt>
    <dgm:pt modelId="{0E98F1F6-B7E1-4B67-8978-9BD970BDFC94}">
      <dgm:prSet phldrT="[Text]" custT="1"/>
      <dgm:spPr>
        <a:ln>
          <a:solidFill>
            <a:srgbClr val="FFC000"/>
          </a:solidFill>
        </a:ln>
      </dgm:spPr>
      <dgm:t>
        <a:bodyPr/>
        <a:lstStyle/>
        <a:p>
          <a:r>
            <a:rPr lang="en-US" sz="700" b="1" dirty="0"/>
            <a:t>Entrepreneurs</a:t>
          </a:r>
        </a:p>
      </dgm:t>
    </dgm:pt>
    <dgm:pt modelId="{A4E5D001-E4F9-42DB-BCFB-00A8ABF76490}" type="parTrans" cxnId="{5EAA3E19-6F71-402A-A16E-0B7E76E34FD0}">
      <dgm:prSet/>
      <dgm:spPr/>
      <dgm:t>
        <a:bodyPr/>
        <a:lstStyle/>
        <a:p>
          <a:endParaRPr lang="en-US"/>
        </a:p>
      </dgm:t>
    </dgm:pt>
    <dgm:pt modelId="{EFC9AE2E-8CD4-46EF-8F49-2553B9B6E726}" type="sibTrans" cxnId="{5EAA3E19-6F71-402A-A16E-0B7E76E34FD0}">
      <dgm:prSet custT="1"/>
      <dgm:spPr>
        <a:ln>
          <a:solidFill>
            <a:srgbClr val="FFC000"/>
          </a:solidFill>
        </a:ln>
      </dgm:spPr>
      <dgm:t>
        <a:bodyPr/>
        <a:lstStyle/>
        <a:p>
          <a:r>
            <a:rPr lang="en-US" sz="900" b="1" dirty="0"/>
            <a:t>Real estate developers</a:t>
          </a:r>
        </a:p>
      </dgm:t>
    </dgm:pt>
    <dgm:pt modelId="{8E42798B-8F6F-40D9-A455-E4C8BECC8F2E}">
      <dgm:prSet phldrT="[Text]" custT="1"/>
      <dgm:spPr>
        <a:ln>
          <a:solidFill>
            <a:srgbClr val="FFC000"/>
          </a:solidFill>
        </a:ln>
      </dgm:spPr>
      <dgm:t>
        <a:bodyPr/>
        <a:lstStyle/>
        <a:p>
          <a:r>
            <a:rPr lang="en-US" sz="900" b="1" dirty="0"/>
            <a:t>State legislators</a:t>
          </a:r>
        </a:p>
      </dgm:t>
    </dgm:pt>
    <dgm:pt modelId="{F74AA0C5-092E-4E28-BD73-5BA99BF84D73}" type="parTrans" cxnId="{B343A6B6-1219-4AFE-BDB8-17B197B2C821}">
      <dgm:prSet/>
      <dgm:spPr/>
      <dgm:t>
        <a:bodyPr/>
        <a:lstStyle/>
        <a:p>
          <a:endParaRPr lang="en-US"/>
        </a:p>
      </dgm:t>
    </dgm:pt>
    <dgm:pt modelId="{540F5DAD-B50F-41AC-93F3-F29CFA167F71}" type="sibTrans" cxnId="{B343A6B6-1219-4AFE-BDB8-17B197B2C821}">
      <dgm:prSet custT="1"/>
      <dgm:spPr>
        <a:ln>
          <a:solidFill>
            <a:srgbClr val="FFC000"/>
          </a:solidFill>
        </a:ln>
      </dgm:spPr>
      <dgm:t>
        <a:bodyPr/>
        <a:lstStyle/>
        <a:p>
          <a:r>
            <a:rPr lang="en-US" sz="700" b="1" dirty="0"/>
            <a:t>Photographers</a:t>
          </a:r>
          <a:endParaRPr lang="en-US" sz="900" b="1" dirty="0"/>
        </a:p>
      </dgm:t>
    </dgm:pt>
    <dgm:pt modelId="{2DC1DBE1-32C4-47D2-BE71-C502EBDAEA3A}">
      <dgm:prSet phldrT="[Text]" custT="1"/>
      <dgm:spPr>
        <a:ln>
          <a:solidFill>
            <a:srgbClr val="FFC000"/>
          </a:solidFill>
        </a:ln>
      </dgm:spPr>
      <dgm:t>
        <a:bodyPr/>
        <a:lstStyle/>
        <a:p>
          <a:r>
            <a:rPr lang="en-US" sz="900" b="1" dirty="0"/>
            <a:t>Non-profit leaders</a:t>
          </a:r>
        </a:p>
      </dgm:t>
    </dgm:pt>
    <dgm:pt modelId="{2B1AD73A-1E72-4ADF-8AC3-D6C5ECF9E9BF}" type="parTrans" cxnId="{30AF05A8-FDE8-4A8C-9FCD-7D24EB1637C4}">
      <dgm:prSet/>
      <dgm:spPr/>
      <dgm:t>
        <a:bodyPr/>
        <a:lstStyle/>
        <a:p>
          <a:endParaRPr lang="en-US"/>
        </a:p>
      </dgm:t>
    </dgm:pt>
    <dgm:pt modelId="{DAE02B4F-3B9A-43FD-A880-43C9DFE17308}" type="sibTrans" cxnId="{30AF05A8-FDE8-4A8C-9FCD-7D24EB1637C4}">
      <dgm:prSet custT="1"/>
      <dgm:spPr>
        <a:ln>
          <a:solidFill>
            <a:srgbClr val="FFC000"/>
          </a:solidFill>
        </a:ln>
      </dgm:spPr>
      <dgm:t>
        <a:bodyPr/>
        <a:lstStyle/>
        <a:p>
          <a:r>
            <a:rPr lang="en-US" sz="900" b="1" dirty="0"/>
            <a:t>Engineers</a:t>
          </a:r>
        </a:p>
      </dgm:t>
    </dgm:pt>
    <dgm:pt modelId="{6CCE2BD1-2B33-4319-B3EA-6DC4D138DB1C}">
      <dgm:prSet custT="1"/>
      <dgm:spPr>
        <a:ln>
          <a:solidFill>
            <a:srgbClr val="FFC000"/>
          </a:solidFill>
        </a:ln>
      </dgm:spPr>
      <dgm:t>
        <a:bodyPr/>
        <a:lstStyle/>
        <a:p>
          <a:r>
            <a:rPr lang="en-US" sz="900" b="1" dirty="0" smtClean="0"/>
            <a:t>Professors &amp; College Presidents</a:t>
          </a:r>
          <a:endParaRPr lang="en-US" sz="900" b="1" dirty="0"/>
        </a:p>
      </dgm:t>
    </dgm:pt>
    <dgm:pt modelId="{95C4337F-29A4-4145-BDB9-AB02F941AAB4}" type="parTrans" cxnId="{EF2D2E99-0357-40A7-8567-A4B08F01C667}">
      <dgm:prSet/>
      <dgm:spPr/>
      <dgm:t>
        <a:bodyPr/>
        <a:lstStyle/>
        <a:p>
          <a:endParaRPr lang="en-US"/>
        </a:p>
      </dgm:t>
    </dgm:pt>
    <dgm:pt modelId="{FBEB6B7D-42DB-4457-9FFF-7FC346A91BED}" type="sibTrans" cxnId="{EF2D2E99-0357-40A7-8567-A4B08F01C667}">
      <dgm:prSet custT="1"/>
      <dgm:spPr>
        <a:ln>
          <a:solidFill>
            <a:srgbClr val="FFC000"/>
          </a:solidFill>
        </a:ln>
      </dgm:spPr>
      <dgm:t>
        <a:bodyPr/>
        <a:lstStyle/>
        <a:p>
          <a:r>
            <a:rPr lang="en-US" sz="900" b="1" dirty="0"/>
            <a:t>Counselors and Therapists</a:t>
          </a:r>
        </a:p>
      </dgm:t>
    </dgm:pt>
    <dgm:pt modelId="{FE6272BD-BDE3-434E-98DD-CEAE5D8F26B7}" type="pres">
      <dgm:prSet presAssocID="{1CF5D463-DCC4-46D3-A28C-60B847D279BC}" presName="Name0" presStyleCnt="0">
        <dgm:presLayoutVars>
          <dgm:chMax/>
          <dgm:chPref/>
          <dgm:dir/>
          <dgm:animLvl val="lvl"/>
        </dgm:presLayoutVars>
      </dgm:prSet>
      <dgm:spPr/>
      <dgm:t>
        <a:bodyPr/>
        <a:lstStyle/>
        <a:p>
          <a:endParaRPr lang="en-US"/>
        </a:p>
      </dgm:t>
    </dgm:pt>
    <dgm:pt modelId="{03988FAB-E72D-47AA-AA3C-EF7894B58945}" type="pres">
      <dgm:prSet presAssocID="{ACB478A4-F6E9-4638-AC97-1ACD95D3DF51}" presName="composite" presStyleCnt="0"/>
      <dgm:spPr/>
    </dgm:pt>
    <dgm:pt modelId="{6B2E67D8-0723-4959-8851-0490263D29A6}" type="pres">
      <dgm:prSet presAssocID="{ACB478A4-F6E9-4638-AC97-1ACD95D3DF51}" presName="Parent1" presStyleLbl="node1" presStyleIdx="0" presStyleCnt="10">
        <dgm:presLayoutVars>
          <dgm:chMax val="1"/>
          <dgm:chPref val="1"/>
          <dgm:bulletEnabled val="1"/>
        </dgm:presLayoutVars>
      </dgm:prSet>
      <dgm:spPr/>
      <dgm:t>
        <a:bodyPr/>
        <a:lstStyle/>
        <a:p>
          <a:endParaRPr lang="en-US"/>
        </a:p>
      </dgm:t>
    </dgm:pt>
    <dgm:pt modelId="{525CB1CE-03F3-4AB5-A37D-E72E3644D389}" type="pres">
      <dgm:prSet presAssocID="{ACB478A4-F6E9-4638-AC97-1ACD95D3DF51}" presName="Childtext1" presStyleLbl="revTx" presStyleIdx="0" presStyleCnt="5">
        <dgm:presLayoutVars>
          <dgm:chMax val="0"/>
          <dgm:chPref val="0"/>
          <dgm:bulletEnabled val="1"/>
        </dgm:presLayoutVars>
      </dgm:prSet>
      <dgm:spPr>
        <a:ln>
          <a:solidFill>
            <a:schemeClr val="bg1"/>
          </a:solidFill>
        </a:ln>
      </dgm:spPr>
    </dgm:pt>
    <dgm:pt modelId="{D3B83CE9-13E8-4B06-8B9D-25FBAC84FC95}" type="pres">
      <dgm:prSet presAssocID="{ACB478A4-F6E9-4638-AC97-1ACD95D3DF51}" presName="BalanceSpacing" presStyleCnt="0"/>
      <dgm:spPr/>
    </dgm:pt>
    <dgm:pt modelId="{7FAD173D-B6FF-4E7A-B83B-DCDABF459CA5}" type="pres">
      <dgm:prSet presAssocID="{ACB478A4-F6E9-4638-AC97-1ACD95D3DF51}" presName="BalanceSpacing1" presStyleCnt="0"/>
      <dgm:spPr/>
    </dgm:pt>
    <dgm:pt modelId="{1E3FD8A3-2BE2-4DF6-B769-7EC171162131}" type="pres">
      <dgm:prSet presAssocID="{1A09C2B3-61B8-4C21-9E9A-3894A1ED8ACA}" presName="Accent1Text" presStyleLbl="node1" presStyleIdx="1" presStyleCnt="10"/>
      <dgm:spPr/>
      <dgm:t>
        <a:bodyPr/>
        <a:lstStyle/>
        <a:p>
          <a:endParaRPr lang="en-US"/>
        </a:p>
      </dgm:t>
    </dgm:pt>
    <dgm:pt modelId="{2264D092-B605-4A98-9CC8-1860EB69BC98}" type="pres">
      <dgm:prSet presAssocID="{1A09C2B3-61B8-4C21-9E9A-3894A1ED8ACA}" presName="spaceBetweenRectangles" presStyleCnt="0"/>
      <dgm:spPr/>
    </dgm:pt>
    <dgm:pt modelId="{93B1AF6B-9C46-4C44-86AE-CB96110A531B}" type="pres">
      <dgm:prSet presAssocID="{0E98F1F6-B7E1-4B67-8978-9BD970BDFC94}" presName="composite" presStyleCnt="0"/>
      <dgm:spPr/>
    </dgm:pt>
    <dgm:pt modelId="{BE5200CB-4752-4613-BE1E-64AF87032FEE}" type="pres">
      <dgm:prSet presAssocID="{0E98F1F6-B7E1-4B67-8978-9BD970BDFC94}" presName="Parent1" presStyleLbl="node1" presStyleIdx="2" presStyleCnt="10">
        <dgm:presLayoutVars>
          <dgm:chMax val="1"/>
          <dgm:chPref val="1"/>
          <dgm:bulletEnabled val="1"/>
        </dgm:presLayoutVars>
      </dgm:prSet>
      <dgm:spPr/>
      <dgm:t>
        <a:bodyPr/>
        <a:lstStyle/>
        <a:p>
          <a:endParaRPr lang="en-US"/>
        </a:p>
      </dgm:t>
    </dgm:pt>
    <dgm:pt modelId="{D5A02EB5-5899-44E7-BD1D-6170AA8AA3A4}" type="pres">
      <dgm:prSet presAssocID="{0E98F1F6-B7E1-4B67-8978-9BD970BDFC94}" presName="Childtext1" presStyleLbl="revTx" presStyleIdx="1" presStyleCnt="5">
        <dgm:presLayoutVars>
          <dgm:chMax val="0"/>
          <dgm:chPref val="0"/>
          <dgm:bulletEnabled val="1"/>
        </dgm:presLayoutVars>
      </dgm:prSet>
      <dgm:spPr>
        <a:ln>
          <a:solidFill>
            <a:schemeClr val="bg1"/>
          </a:solidFill>
        </a:ln>
      </dgm:spPr>
    </dgm:pt>
    <dgm:pt modelId="{6710E44B-6F71-4621-93B1-05AE1C3112CE}" type="pres">
      <dgm:prSet presAssocID="{0E98F1F6-B7E1-4B67-8978-9BD970BDFC94}" presName="BalanceSpacing" presStyleCnt="0"/>
      <dgm:spPr/>
    </dgm:pt>
    <dgm:pt modelId="{31C45620-128A-4FCD-9550-086F3783C5C4}" type="pres">
      <dgm:prSet presAssocID="{0E98F1F6-B7E1-4B67-8978-9BD970BDFC94}" presName="BalanceSpacing1" presStyleCnt="0"/>
      <dgm:spPr/>
    </dgm:pt>
    <dgm:pt modelId="{B7A5B9E7-7B82-4C78-B401-F4ED7C5CBD32}" type="pres">
      <dgm:prSet presAssocID="{EFC9AE2E-8CD4-46EF-8F49-2553B9B6E726}" presName="Accent1Text" presStyleLbl="node1" presStyleIdx="3" presStyleCnt="10"/>
      <dgm:spPr/>
      <dgm:t>
        <a:bodyPr/>
        <a:lstStyle/>
        <a:p>
          <a:endParaRPr lang="en-US"/>
        </a:p>
      </dgm:t>
    </dgm:pt>
    <dgm:pt modelId="{0038EB0D-B6D4-44D9-B9C8-ADDBC817E5A4}" type="pres">
      <dgm:prSet presAssocID="{EFC9AE2E-8CD4-46EF-8F49-2553B9B6E726}" presName="spaceBetweenRectangles" presStyleCnt="0"/>
      <dgm:spPr/>
    </dgm:pt>
    <dgm:pt modelId="{F919FB5E-9CD7-4699-9093-E3A5A76371DA}" type="pres">
      <dgm:prSet presAssocID="{8E42798B-8F6F-40D9-A455-E4C8BECC8F2E}" presName="composite" presStyleCnt="0"/>
      <dgm:spPr/>
    </dgm:pt>
    <dgm:pt modelId="{EB44630B-5950-4C85-8359-F5F6097BF85C}" type="pres">
      <dgm:prSet presAssocID="{8E42798B-8F6F-40D9-A455-E4C8BECC8F2E}" presName="Parent1" presStyleLbl="node1" presStyleIdx="4" presStyleCnt="10">
        <dgm:presLayoutVars>
          <dgm:chMax val="1"/>
          <dgm:chPref val="1"/>
          <dgm:bulletEnabled val="1"/>
        </dgm:presLayoutVars>
      </dgm:prSet>
      <dgm:spPr/>
      <dgm:t>
        <a:bodyPr/>
        <a:lstStyle/>
        <a:p>
          <a:endParaRPr lang="en-US"/>
        </a:p>
      </dgm:t>
    </dgm:pt>
    <dgm:pt modelId="{1FE836D4-68D6-4EE0-AA49-037BB3CF8EB7}" type="pres">
      <dgm:prSet presAssocID="{8E42798B-8F6F-40D9-A455-E4C8BECC8F2E}" presName="Childtext1" presStyleLbl="revTx" presStyleIdx="2" presStyleCnt="5">
        <dgm:presLayoutVars>
          <dgm:chMax val="0"/>
          <dgm:chPref val="0"/>
          <dgm:bulletEnabled val="1"/>
        </dgm:presLayoutVars>
      </dgm:prSet>
      <dgm:spPr>
        <a:ln>
          <a:solidFill>
            <a:schemeClr val="bg1"/>
          </a:solidFill>
        </a:ln>
      </dgm:spPr>
    </dgm:pt>
    <dgm:pt modelId="{254A1613-859B-42F9-9F25-DEE8102A98CB}" type="pres">
      <dgm:prSet presAssocID="{8E42798B-8F6F-40D9-A455-E4C8BECC8F2E}" presName="BalanceSpacing" presStyleCnt="0"/>
      <dgm:spPr/>
    </dgm:pt>
    <dgm:pt modelId="{3F49BC6C-D8EB-4C8C-A07B-3746DEC33928}" type="pres">
      <dgm:prSet presAssocID="{8E42798B-8F6F-40D9-A455-E4C8BECC8F2E}" presName="BalanceSpacing1" presStyleCnt="0"/>
      <dgm:spPr/>
    </dgm:pt>
    <dgm:pt modelId="{905C4C39-B333-498E-8D3A-5660C3A584CF}" type="pres">
      <dgm:prSet presAssocID="{540F5DAD-B50F-41AC-93F3-F29CFA167F71}" presName="Accent1Text" presStyleLbl="node1" presStyleIdx="5" presStyleCnt="10"/>
      <dgm:spPr/>
      <dgm:t>
        <a:bodyPr/>
        <a:lstStyle/>
        <a:p>
          <a:endParaRPr lang="en-US"/>
        </a:p>
      </dgm:t>
    </dgm:pt>
    <dgm:pt modelId="{F0CF695A-4AEF-4340-85B2-4F66CD444642}" type="pres">
      <dgm:prSet presAssocID="{540F5DAD-B50F-41AC-93F3-F29CFA167F71}" presName="spaceBetweenRectangles" presStyleCnt="0"/>
      <dgm:spPr/>
    </dgm:pt>
    <dgm:pt modelId="{E0029471-F1F9-499B-81FA-3F6170C0D8DB}" type="pres">
      <dgm:prSet presAssocID="{2DC1DBE1-32C4-47D2-BE71-C502EBDAEA3A}" presName="composite" presStyleCnt="0"/>
      <dgm:spPr/>
    </dgm:pt>
    <dgm:pt modelId="{8977FAA6-38F5-4BB4-83E7-3733E24A8644}" type="pres">
      <dgm:prSet presAssocID="{2DC1DBE1-32C4-47D2-BE71-C502EBDAEA3A}" presName="Parent1" presStyleLbl="node1" presStyleIdx="6" presStyleCnt="10">
        <dgm:presLayoutVars>
          <dgm:chMax val="1"/>
          <dgm:chPref val="1"/>
          <dgm:bulletEnabled val="1"/>
        </dgm:presLayoutVars>
      </dgm:prSet>
      <dgm:spPr/>
      <dgm:t>
        <a:bodyPr/>
        <a:lstStyle/>
        <a:p>
          <a:endParaRPr lang="en-US"/>
        </a:p>
      </dgm:t>
    </dgm:pt>
    <dgm:pt modelId="{4E8A9DD9-ABC0-4E9E-A949-ED44479E68FA}" type="pres">
      <dgm:prSet presAssocID="{2DC1DBE1-32C4-47D2-BE71-C502EBDAEA3A}" presName="Childtext1" presStyleLbl="revTx" presStyleIdx="3" presStyleCnt="5">
        <dgm:presLayoutVars>
          <dgm:chMax val="0"/>
          <dgm:chPref val="0"/>
          <dgm:bulletEnabled val="1"/>
        </dgm:presLayoutVars>
      </dgm:prSet>
      <dgm:spPr>
        <a:ln>
          <a:solidFill>
            <a:schemeClr val="bg1"/>
          </a:solidFill>
        </a:ln>
      </dgm:spPr>
    </dgm:pt>
    <dgm:pt modelId="{8232358F-CB2D-4CE8-8667-4D1E0454F4BC}" type="pres">
      <dgm:prSet presAssocID="{2DC1DBE1-32C4-47D2-BE71-C502EBDAEA3A}" presName="BalanceSpacing" presStyleCnt="0"/>
      <dgm:spPr/>
    </dgm:pt>
    <dgm:pt modelId="{2FA65085-D9D1-4A4E-8A0D-023195B6B991}" type="pres">
      <dgm:prSet presAssocID="{2DC1DBE1-32C4-47D2-BE71-C502EBDAEA3A}" presName="BalanceSpacing1" presStyleCnt="0"/>
      <dgm:spPr/>
    </dgm:pt>
    <dgm:pt modelId="{D2655EE3-BF85-4356-8828-200AABB9E187}" type="pres">
      <dgm:prSet presAssocID="{DAE02B4F-3B9A-43FD-A880-43C9DFE17308}" presName="Accent1Text" presStyleLbl="node1" presStyleIdx="7" presStyleCnt="10"/>
      <dgm:spPr/>
      <dgm:t>
        <a:bodyPr/>
        <a:lstStyle/>
        <a:p>
          <a:endParaRPr lang="en-US"/>
        </a:p>
      </dgm:t>
    </dgm:pt>
    <dgm:pt modelId="{D1B8040E-4CFB-48F7-9114-DED38B450136}" type="pres">
      <dgm:prSet presAssocID="{DAE02B4F-3B9A-43FD-A880-43C9DFE17308}" presName="spaceBetweenRectangles" presStyleCnt="0"/>
      <dgm:spPr/>
    </dgm:pt>
    <dgm:pt modelId="{70C6DC04-586F-49C3-9EE9-549CC33F54F4}" type="pres">
      <dgm:prSet presAssocID="{6CCE2BD1-2B33-4319-B3EA-6DC4D138DB1C}" presName="composite" presStyleCnt="0"/>
      <dgm:spPr/>
    </dgm:pt>
    <dgm:pt modelId="{BAB45BF9-7D0A-414F-90B8-04EE4D82A02B}" type="pres">
      <dgm:prSet presAssocID="{6CCE2BD1-2B33-4319-B3EA-6DC4D138DB1C}" presName="Parent1" presStyleLbl="node1" presStyleIdx="8" presStyleCnt="10">
        <dgm:presLayoutVars>
          <dgm:chMax val="1"/>
          <dgm:chPref val="1"/>
          <dgm:bulletEnabled val="1"/>
        </dgm:presLayoutVars>
      </dgm:prSet>
      <dgm:spPr/>
      <dgm:t>
        <a:bodyPr/>
        <a:lstStyle/>
        <a:p>
          <a:endParaRPr lang="en-US"/>
        </a:p>
      </dgm:t>
    </dgm:pt>
    <dgm:pt modelId="{47C3011F-8F46-4D61-9598-376DE77DFA1E}" type="pres">
      <dgm:prSet presAssocID="{6CCE2BD1-2B33-4319-B3EA-6DC4D138DB1C}" presName="Childtext1" presStyleLbl="revTx" presStyleIdx="4" presStyleCnt="5">
        <dgm:presLayoutVars>
          <dgm:chMax val="0"/>
          <dgm:chPref val="0"/>
          <dgm:bulletEnabled val="1"/>
        </dgm:presLayoutVars>
      </dgm:prSet>
      <dgm:spPr>
        <a:ln>
          <a:solidFill>
            <a:schemeClr val="bg1"/>
          </a:solidFill>
        </a:ln>
      </dgm:spPr>
    </dgm:pt>
    <dgm:pt modelId="{33E20DD3-54A1-4D74-B24F-5508E3C82479}" type="pres">
      <dgm:prSet presAssocID="{6CCE2BD1-2B33-4319-B3EA-6DC4D138DB1C}" presName="BalanceSpacing" presStyleCnt="0"/>
      <dgm:spPr/>
    </dgm:pt>
    <dgm:pt modelId="{FC25A43E-C35D-4397-96C8-F66091C28132}" type="pres">
      <dgm:prSet presAssocID="{6CCE2BD1-2B33-4319-B3EA-6DC4D138DB1C}" presName="BalanceSpacing1" presStyleCnt="0"/>
      <dgm:spPr/>
    </dgm:pt>
    <dgm:pt modelId="{8BD6B6C2-BA93-4721-B88A-3C1B9B83BB59}" type="pres">
      <dgm:prSet presAssocID="{FBEB6B7D-42DB-4457-9FFF-7FC346A91BED}" presName="Accent1Text" presStyleLbl="node1" presStyleIdx="9" presStyleCnt="10"/>
      <dgm:spPr/>
      <dgm:t>
        <a:bodyPr/>
        <a:lstStyle/>
        <a:p>
          <a:endParaRPr lang="en-US"/>
        </a:p>
      </dgm:t>
    </dgm:pt>
  </dgm:ptLst>
  <dgm:cxnLst>
    <dgm:cxn modelId="{30AF05A8-FDE8-4A8C-9FCD-7D24EB1637C4}" srcId="{1CF5D463-DCC4-46D3-A28C-60B847D279BC}" destId="{2DC1DBE1-32C4-47D2-BE71-C502EBDAEA3A}" srcOrd="3" destOrd="0" parTransId="{2B1AD73A-1E72-4ADF-8AC3-D6C5ECF9E9BF}" sibTransId="{DAE02B4F-3B9A-43FD-A880-43C9DFE17308}"/>
    <dgm:cxn modelId="{EF2D2E99-0357-40A7-8567-A4B08F01C667}" srcId="{1CF5D463-DCC4-46D3-A28C-60B847D279BC}" destId="{6CCE2BD1-2B33-4319-B3EA-6DC4D138DB1C}" srcOrd="4" destOrd="0" parTransId="{95C4337F-29A4-4145-BDB9-AB02F941AAB4}" sibTransId="{FBEB6B7D-42DB-4457-9FFF-7FC346A91BED}"/>
    <dgm:cxn modelId="{B343A6B6-1219-4AFE-BDB8-17B197B2C821}" srcId="{1CF5D463-DCC4-46D3-A28C-60B847D279BC}" destId="{8E42798B-8F6F-40D9-A455-E4C8BECC8F2E}" srcOrd="2" destOrd="0" parTransId="{F74AA0C5-092E-4E28-BD73-5BA99BF84D73}" sibTransId="{540F5DAD-B50F-41AC-93F3-F29CFA167F71}"/>
    <dgm:cxn modelId="{CFBC3A91-F08D-4330-964F-F9D3DF2FA1E5}" type="presOf" srcId="{6CCE2BD1-2B33-4319-B3EA-6DC4D138DB1C}" destId="{BAB45BF9-7D0A-414F-90B8-04EE4D82A02B}" srcOrd="0" destOrd="0" presId="urn:microsoft.com/office/officeart/2008/layout/AlternatingHexagons"/>
    <dgm:cxn modelId="{8E8F6310-96B1-4D8A-92FD-1E72E9913452}" type="presOf" srcId="{ACB478A4-F6E9-4638-AC97-1ACD95D3DF51}" destId="{6B2E67D8-0723-4959-8851-0490263D29A6}" srcOrd="0" destOrd="0" presId="urn:microsoft.com/office/officeart/2008/layout/AlternatingHexagons"/>
    <dgm:cxn modelId="{4B48619B-0C80-4CA3-B7EA-CA52E7A4CE78}" type="presOf" srcId="{FBEB6B7D-42DB-4457-9FFF-7FC346A91BED}" destId="{8BD6B6C2-BA93-4721-B88A-3C1B9B83BB59}" srcOrd="0" destOrd="0" presId="urn:microsoft.com/office/officeart/2008/layout/AlternatingHexagons"/>
    <dgm:cxn modelId="{1E4A27D5-F6CF-48DF-B1F1-C8DD2CE4D1F1}" type="presOf" srcId="{1A09C2B3-61B8-4C21-9E9A-3894A1ED8ACA}" destId="{1E3FD8A3-2BE2-4DF6-B769-7EC171162131}" srcOrd="0" destOrd="0" presId="urn:microsoft.com/office/officeart/2008/layout/AlternatingHexagons"/>
    <dgm:cxn modelId="{3FDF6CD3-0038-4F1F-80E8-9AAF78933FF9}" type="presOf" srcId="{8E42798B-8F6F-40D9-A455-E4C8BECC8F2E}" destId="{EB44630B-5950-4C85-8359-F5F6097BF85C}" srcOrd="0" destOrd="0" presId="urn:microsoft.com/office/officeart/2008/layout/AlternatingHexagons"/>
    <dgm:cxn modelId="{BE08220F-5072-435D-A865-AD2E2EDEFAF2}" type="presOf" srcId="{2DC1DBE1-32C4-47D2-BE71-C502EBDAEA3A}" destId="{8977FAA6-38F5-4BB4-83E7-3733E24A8644}" srcOrd="0" destOrd="0" presId="urn:microsoft.com/office/officeart/2008/layout/AlternatingHexagons"/>
    <dgm:cxn modelId="{D632F554-E2CA-4701-99FA-5EF68B7FF8E9}" srcId="{1CF5D463-DCC4-46D3-A28C-60B847D279BC}" destId="{ACB478A4-F6E9-4638-AC97-1ACD95D3DF51}" srcOrd="0" destOrd="0" parTransId="{15F02B74-0F2C-42DB-BCD3-785B9EBDB05F}" sibTransId="{1A09C2B3-61B8-4C21-9E9A-3894A1ED8ACA}"/>
    <dgm:cxn modelId="{602143DF-4236-412C-805B-3B2263AE5910}" type="presOf" srcId="{DAE02B4F-3B9A-43FD-A880-43C9DFE17308}" destId="{D2655EE3-BF85-4356-8828-200AABB9E187}" srcOrd="0" destOrd="0" presId="urn:microsoft.com/office/officeart/2008/layout/AlternatingHexagons"/>
    <dgm:cxn modelId="{B24D3582-6460-4D1B-89A6-5D108C464A9C}" type="presOf" srcId="{EFC9AE2E-8CD4-46EF-8F49-2553B9B6E726}" destId="{B7A5B9E7-7B82-4C78-B401-F4ED7C5CBD32}" srcOrd="0" destOrd="0" presId="urn:microsoft.com/office/officeart/2008/layout/AlternatingHexagons"/>
    <dgm:cxn modelId="{2C375733-3B45-453F-AD17-C2907A27AA3C}" type="presOf" srcId="{0E98F1F6-B7E1-4B67-8978-9BD970BDFC94}" destId="{BE5200CB-4752-4613-BE1E-64AF87032FEE}" srcOrd="0" destOrd="0" presId="urn:microsoft.com/office/officeart/2008/layout/AlternatingHexagons"/>
    <dgm:cxn modelId="{201DEEA2-27A2-48A2-BB01-A88190404C73}" type="presOf" srcId="{1CF5D463-DCC4-46D3-A28C-60B847D279BC}" destId="{FE6272BD-BDE3-434E-98DD-CEAE5D8F26B7}" srcOrd="0" destOrd="0" presId="urn:microsoft.com/office/officeart/2008/layout/AlternatingHexagons"/>
    <dgm:cxn modelId="{5EAA3E19-6F71-402A-A16E-0B7E76E34FD0}" srcId="{1CF5D463-DCC4-46D3-A28C-60B847D279BC}" destId="{0E98F1F6-B7E1-4B67-8978-9BD970BDFC94}" srcOrd="1" destOrd="0" parTransId="{A4E5D001-E4F9-42DB-BCFB-00A8ABF76490}" sibTransId="{EFC9AE2E-8CD4-46EF-8F49-2553B9B6E726}"/>
    <dgm:cxn modelId="{B1D17B44-2951-4AA6-A312-0137956013E9}" type="presOf" srcId="{540F5DAD-B50F-41AC-93F3-F29CFA167F71}" destId="{905C4C39-B333-498E-8D3A-5660C3A584CF}" srcOrd="0" destOrd="0" presId="urn:microsoft.com/office/officeart/2008/layout/AlternatingHexagons"/>
    <dgm:cxn modelId="{17D441F3-9209-48F1-9F48-D9863B10D0F5}" type="presParOf" srcId="{FE6272BD-BDE3-434E-98DD-CEAE5D8F26B7}" destId="{03988FAB-E72D-47AA-AA3C-EF7894B58945}" srcOrd="0" destOrd="0" presId="urn:microsoft.com/office/officeart/2008/layout/AlternatingHexagons"/>
    <dgm:cxn modelId="{B90F2E09-E524-4BD9-8E05-BA5B4A95EBA3}" type="presParOf" srcId="{03988FAB-E72D-47AA-AA3C-EF7894B58945}" destId="{6B2E67D8-0723-4959-8851-0490263D29A6}" srcOrd="0" destOrd="0" presId="urn:microsoft.com/office/officeart/2008/layout/AlternatingHexagons"/>
    <dgm:cxn modelId="{2AFECF48-EEC0-42BA-851D-58D20E902A5D}" type="presParOf" srcId="{03988FAB-E72D-47AA-AA3C-EF7894B58945}" destId="{525CB1CE-03F3-4AB5-A37D-E72E3644D389}" srcOrd="1" destOrd="0" presId="urn:microsoft.com/office/officeart/2008/layout/AlternatingHexagons"/>
    <dgm:cxn modelId="{21050CF5-8F2E-4411-A00B-22DAA3F6E92D}" type="presParOf" srcId="{03988FAB-E72D-47AA-AA3C-EF7894B58945}" destId="{D3B83CE9-13E8-4B06-8B9D-25FBAC84FC95}" srcOrd="2" destOrd="0" presId="urn:microsoft.com/office/officeart/2008/layout/AlternatingHexagons"/>
    <dgm:cxn modelId="{EADAF80B-00BD-4346-B025-A567EDBE3216}" type="presParOf" srcId="{03988FAB-E72D-47AA-AA3C-EF7894B58945}" destId="{7FAD173D-B6FF-4E7A-B83B-DCDABF459CA5}" srcOrd="3" destOrd="0" presId="urn:microsoft.com/office/officeart/2008/layout/AlternatingHexagons"/>
    <dgm:cxn modelId="{5416218C-4D93-4AE8-A893-282E87C16811}" type="presParOf" srcId="{03988FAB-E72D-47AA-AA3C-EF7894B58945}" destId="{1E3FD8A3-2BE2-4DF6-B769-7EC171162131}" srcOrd="4" destOrd="0" presId="urn:microsoft.com/office/officeart/2008/layout/AlternatingHexagons"/>
    <dgm:cxn modelId="{4E583905-01A9-446A-B742-03DDD7E86E30}" type="presParOf" srcId="{FE6272BD-BDE3-434E-98DD-CEAE5D8F26B7}" destId="{2264D092-B605-4A98-9CC8-1860EB69BC98}" srcOrd="1" destOrd="0" presId="urn:microsoft.com/office/officeart/2008/layout/AlternatingHexagons"/>
    <dgm:cxn modelId="{33584F80-34A0-4BBE-A26E-D76DF3514F5B}" type="presParOf" srcId="{FE6272BD-BDE3-434E-98DD-CEAE5D8F26B7}" destId="{93B1AF6B-9C46-4C44-86AE-CB96110A531B}" srcOrd="2" destOrd="0" presId="urn:microsoft.com/office/officeart/2008/layout/AlternatingHexagons"/>
    <dgm:cxn modelId="{722A7B94-1221-4FCB-8FDF-BE85E4A2FA68}" type="presParOf" srcId="{93B1AF6B-9C46-4C44-86AE-CB96110A531B}" destId="{BE5200CB-4752-4613-BE1E-64AF87032FEE}" srcOrd="0" destOrd="0" presId="urn:microsoft.com/office/officeart/2008/layout/AlternatingHexagons"/>
    <dgm:cxn modelId="{7D7E481A-B67B-4A47-8AC1-7F44D4AB8354}" type="presParOf" srcId="{93B1AF6B-9C46-4C44-86AE-CB96110A531B}" destId="{D5A02EB5-5899-44E7-BD1D-6170AA8AA3A4}" srcOrd="1" destOrd="0" presId="urn:microsoft.com/office/officeart/2008/layout/AlternatingHexagons"/>
    <dgm:cxn modelId="{98B36B1D-9FF9-4443-80F6-CB1480C494AF}" type="presParOf" srcId="{93B1AF6B-9C46-4C44-86AE-CB96110A531B}" destId="{6710E44B-6F71-4621-93B1-05AE1C3112CE}" srcOrd="2" destOrd="0" presId="urn:microsoft.com/office/officeart/2008/layout/AlternatingHexagons"/>
    <dgm:cxn modelId="{F273D643-6FB9-424B-B35B-C1B2289E8C5A}" type="presParOf" srcId="{93B1AF6B-9C46-4C44-86AE-CB96110A531B}" destId="{31C45620-128A-4FCD-9550-086F3783C5C4}" srcOrd="3" destOrd="0" presId="urn:microsoft.com/office/officeart/2008/layout/AlternatingHexagons"/>
    <dgm:cxn modelId="{9692DAE3-FCB8-4D60-9DA5-6B658250496E}" type="presParOf" srcId="{93B1AF6B-9C46-4C44-86AE-CB96110A531B}" destId="{B7A5B9E7-7B82-4C78-B401-F4ED7C5CBD32}" srcOrd="4" destOrd="0" presId="urn:microsoft.com/office/officeart/2008/layout/AlternatingHexagons"/>
    <dgm:cxn modelId="{B068918A-7959-4B62-987A-FB72132F498F}" type="presParOf" srcId="{FE6272BD-BDE3-434E-98DD-CEAE5D8F26B7}" destId="{0038EB0D-B6D4-44D9-B9C8-ADDBC817E5A4}" srcOrd="3" destOrd="0" presId="urn:microsoft.com/office/officeart/2008/layout/AlternatingHexagons"/>
    <dgm:cxn modelId="{FB636224-735B-4BDC-9452-74ABB0400986}" type="presParOf" srcId="{FE6272BD-BDE3-434E-98DD-CEAE5D8F26B7}" destId="{F919FB5E-9CD7-4699-9093-E3A5A76371DA}" srcOrd="4" destOrd="0" presId="urn:microsoft.com/office/officeart/2008/layout/AlternatingHexagons"/>
    <dgm:cxn modelId="{5F1B6AB7-9B44-4E36-8D7F-7855B0041962}" type="presParOf" srcId="{F919FB5E-9CD7-4699-9093-E3A5A76371DA}" destId="{EB44630B-5950-4C85-8359-F5F6097BF85C}" srcOrd="0" destOrd="0" presId="urn:microsoft.com/office/officeart/2008/layout/AlternatingHexagons"/>
    <dgm:cxn modelId="{FCA2EFE9-0B5C-44F6-BC22-34D495554048}" type="presParOf" srcId="{F919FB5E-9CD7-4699-9093-E3A5A76371DA}" destId="{1FE836D4-68D6-4EE0-AA49-037BB3CF8EB7}" srcOrd="1" destOrd="0" presId="urn:microsoft.com/office/officeart/2008/layout/AlternatingHexagons"/>
    <dgm:cxn modelId="{BF613297-ED2E-448C-B900-C735041F92F1}" type="presParOf" srcId="{F919FB5E-9CD7-4699-9093-E3A5A76371DA}" destId="{254A1613-859B-42F9-9F25-DEE8102A98CB}" srcOrd="2" destOrd="0" presId="urn:microsoft.com/office/officeart/2008/layout/AlternatingHexagons"/>
    <dgm:cxn modelId="{0A575313-DC0F-4686-A890-B11BA1D4BDFF}" type="presParOf" srcId="{F919FB5E-9CD7-4699-9093-E3A5A76371DA}" destId="{3F49BC6C-D8EB-4C8C-A07B-3746DEC33928}" srcOrd="3" destOrd="0" presId="urn:microsoft.com/office/officeart/2008/layout/AlternatingHexagons"/>
    <dgm:cxn modelId="{37FA9376-85B0-419C-9BC0-102B4F271FA0}" type="presParOf" srcId="{F919FB5E-9CD7-4699-9093-E3A5A76371DA}" destId="{905C4C39-B333-498E-8D3A-5660C3A584CF}" srcOrd="4" destOrd="0" presId="urn:microsoft.com/office/officeart/2008/layout/AlternatingHexagons"/>
    <dgm:cxn modelId="{CB0D05EE-5754-4167-B8D0-C4F245D84983}" type="presParOf" srcId="{FE6272BD-BDE3-434E-98DD-CEAE5D8F26B7}" destId="{F0CF695A-4AEF-4340-85B2-4F66CD444642}" srcOrd="5" destOrd="0" presId="urn:microsoft.com/office/officeart/2008/layout/AlternatingHexagons"/>
    <dgm:cxn modelId="{5989EC6A-D0E9-41FA-8587-4134DC46CF45}" type="presParOf" srcId="{FE6272BD-BDE3-434E-98DD-CEAE5D8F26B7}" destId="{E0029471-F1F9-499B-81FA-3F6170C0D8DB}" srcOrd="6" destOrd="0" presId="urn:microsoft.com/office/officeart/2008/layout/AlternatingHexagons"/>
    <dgm:cxn modelId="{1409EF3B-787E-4924-9C48-40EDB8E700D8}" type="presParOf" srcId="{E0029471-F1F9-499B-81FA-3F6170C0D8DB}" destId="{8977FAA6-38F5-4BB4-83E7-3733E24A8644}" srcOrd="0" destOrd="0" presId="urn:microsoft.com/office/officeart/2008/layout/AlternatingHexagons"/>
    <dgm:cxn modelId="{10BF1B78-F600-4CA5-9C7B-866726F48862}" type="presParOf" srcId="{E0029471-F1F9-499B-81FA-3F6170C0D8DB}" destId="{4E8A9DD9-ABC0-4E9E-A949-ED44479E68FA}" srcOrd="1" destOrd="0" presId="urn:microsoft.com/office/officeart/2008/layout/AlternatingHexagons"/>
    <dgm:cxn modelId="{2106DAD0-1F99-4D52-81B2-BF462FCD1976}" type="presParOf" srcId="{E0029471-F1F9-499B-81FA-3F6170C0D8DB}" destId="{8232358F-CB2D-4CE8-8667-4D1E0454F4BC}" srcOrd="2" destOrd="0" presId="urn:microsoft.com/office/officeart/2008/layout/AlternatingHexagons"/>
    <dgm:cxn modelId="{380EBBE6-4B78-4B24-966E-D9C98EE1E5B0}" type="presParOf" srcId="{E0029471-F1F9-499B-81FA-3F6170C0D8DB}" destId="{2FA65085-D9D1-4A4E-8A0D-023195B6B991}" srcOrd="3" destOrd="0" presId="urn:microsoft.com/office/officeart/2008/layout/AlternatingHexagons"/>
    <dgm:cxn modelId="{8EAFAC0E-272A-42DF-8F5D-A8F249AD20D7}" type="presParOf" srcId="{E0029471-F1F9-499B-81FA-3F6170C0D8DB}" destId="{D2655EE3-BF85-4356-8828-200AABB9E187}" srcOrd="4" destOrd="0" presId="urn:microsoft.com/office/officeart/2008/layout/AlternatingHexagons"/>
    <dgm:cxn modelId="{E2645952-3096-461D-8457-78FC47B50C34}" type="presParOf" srcId="{FE6272BD-BDE3-434E-98DD-CEAE5D8F26B7}" destId="{D1B8040E-4CFB-48F7-9114-DED38B450136}" srcOrd="7" destOrd="0" presId="urn:microsoft.com/office/officeart/2008/layout/AlternatingHexagons"/>
    <dgm:cxn modelId="{367AABDD-5634-4AF1-AE46-99B6DED51814}" type="presParOf" srcId="{FE6272BD-BDE3-434E-98DD-CEAE5D8F26B7}" destId="{70C6DC04-586F-49C3-9EE9-549CC33F54F4}" srcOrd="8" destOrd="0" presId="urn:microsoft.com/office/officeart/2008/layout/AlternatingHexagons"/>
    <dgm:cxn modelId="{2CDBC9A6-BE57-4EC2-B1CF-E39CE6A7A63A}" type="presParOf" srcId="{70C6DC04-586F-49C3-9EE9-549CC33F54F4}" destId="{BAB45BF9-7D0A-414F-90B8-04EE4D82A02B}" srcOrd="0" destOrd="0" presId="urn:microsoft.com/office/officeart/2008/layout/AlternatingHexagons"/>
    <dgm:cxn modelId="{FB91F484-1FBD-4620-AC3D-1C73DD283815}" type="presParOf" srcId="{70C6DC04-586F-49C3-9EE9-549CC33F54F4}" destId="{47C3011F-8F46-4D61-9598-376DE77DFA1E}" srcOrd="1" destOrd="0" presId="urn:microsoft.com/office/officeart/2008/layout/AlternatingHexagons"/>
    <dgm:cxn modelId="{DDD314F2-39F4-4E99-9405-645502642266}" type="presParOf" srcId="{70C6DC04-586F-49C3-9EE9-549CC33F54F4}" destId="{33E20DD3-54A1-4D74-B24F-5508E3C82479}" srcOrd="2" destOrd="0" presId="urn:microsoft.com/office/officeart/2008/layout/AlternatingHexagons"/>
    <dgm:cxn modelId="{B82D6FA2-D1E7-4A8D-8852-BAFDF305205D}" type="presParOf" srcId="{70C6DC04-586F-49C3-9EE9-549CC33F54F4}" destId="{FC25A43E-C35D-4397-96C8-F66091C28132}" srcOrd="3" destOrd="0" presId="urn:microsoft.com/office/officeart/2008/layout/AlternatingHexagons"/>
    <dgm:cxn modelId="{0749C0B9-B62D-49EB-BC99-EBE5975FAFFF}" type="presParOf" srcId="{70C6DC04-586F-49C3-9EE9-549CC33F54F4}" destId="{8BD6B6C2-BA93-4721-B88A-3C1B9B83BB5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E67D8-0723-4959-8851-0490263D29A6}">
      <dsp:nvSpPr>
        <dsp:cNvPr id="0" name=""/>
        <dsp:cNvSpPr/>
      </dsp:nvSpPr>
      <dsp:spPr>
        <a:xfrm rot="5400000">
          <a:off x="4177977" y="75065"/>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Educators</a:t>
          </a:r>
        </a:p>
      </dsp:txBody>
      <dsp:txXfrm rot="-5400000">
        <a:off x="4408978" y="179677"/>
        <a:ext cx="689690" cy="792748"/>
      </dsp:txXfrm>
    </dsp:sp>
    <dsp:sp modelId="{525CB1CE-03F3-4AB5-A37D-E72E3644D389}">
      <dsp:nvSpPr>
        <dsp:cNvPr id="0" name=""/>
        <dsp:cNvSpPr/>
      </dsp:nvSpPr>
      <dsp:spPr>
        <a:xfrm>
          <a:off x="5285214" y="230544"/>
          <a:ext cx="1285288" cy="691015"/>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sp>
    <dsp:sp modelId="{1E3FD8A3-2BE2-4DF6-B769-7EC171162131}">
      <dsp:nvSpPr>
        <dsp:cNvPr id="0" name=""/>
        <dsp:cNvSpPr/>
      </dsp:nvSpPr>
      <dsp:spPr>
        <a:xfrm rot="5400000">
          <a:off x="3095846" y="75065"/>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a:t>Doctors and Nurses</a:t>
          </a:r>
        </a:p>
      </dsp:txBody>
      <dsp:txXfrm rot="-5400000">
        <a:off x="3326847" y="179677"/>
        <a:ext cx="689690" cy="792748"/>
      </dsp:txXfrm>
    </dsp:sp>
    <dsp:sp modelId="{BE5200CB-4752-4613-BE1E-64AF87032FEE}">
      <dsp:nvSpPr>
        <dsp:cNvPr id="0" name=""/>
        <dsp:cNvSpPr/>
      </dsp:nvSpPr>
      <dsp:spPr>
        <a:xfrm rot="5400000">
          <a:off x="3634838" y="1052622"/>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t>Entrepreneurs</a:t>
          </a:r>
        </a:p>
      </dsp:txBody>
      <dsp:txXfrm rot="-5400000">
        <a:off x="3865839" y="1157234"/>
        <a:ext cx="689690" cy="792748"/>
      </dsp:txXfrm>
    </dsp:sp>
    <dsp:sp modelId="{D5A02EB5-5899-44E7-BD1D-6170AA8AA3A4}">
      <dsp:nvSpPr>
        <dsp:cNvPr id="0" name=""/>
        <dsp:cNvSpPr/>
      </dsp:nvSpPr>
      <dsp:spPr>
        <a:xfrm>
          <a:off x="2424410" y="1208100"/>
          <a:ext cx="1243827" cy="691015"/>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sp>
    <dsp:sp modelId="{B7A5B9E7-7B82-4C78-B401-F4ED7C5CBD32}">
      <dsp:nvSpPr>
        <dsp:cNvPr id="0" name=""/>
        <dsp:cNvSpPr/>
      </dsp:nvSpPr>
      <dsp:spPr>
        <a:xfrm rot="5400000">
          <a:off x="4716969" y="1052622"/>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a:t>Real estate developers</a:t>
          </a:r>
        </a:p>
      </dsp:txBody>
      <dsp:txXfrm rot="-5400000">
        <a:off x="4947970" y="1157234"/>
        <a:ext cx="689690" cy="792748"/>
      </dsp:txXfrm>
    </dsp:sp>
    <dsp:sp modelId="{EB44630B-5950-4C85-8359-F5F6097BF85C}">
      <dsp:nvSpPr>
        <dsp:cNvPr id="0" name=""/>
        <dsp:cNvSpPr/>
      </dsp:nvSpPr>
      <dsp:spPr>
        <a:xfrm rot="5400000">
          <a:off x="4177977" y="2030178"/>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State legislators</a:t>
          </a:r>
        </a:p>
      </dsp:txBody>
      <dsp:txXfrm rot="-5400000">
        <a:off x="4408978" y="2134790"/>
        <a:ext cx="689690" cy="792748"/>
      </dsp:txXfrm>
    </dsp:sp>
    <dsp:sp modelId="{1FE836D4-68D6-4EE0-AA49-037BB3CF8EB7}">
      <dsp:nvSpPr>
        <dsp:cNvPr id="0" name=""/>
        <dsp:cNvSpPr/>
      </dsp:nvSpPr>
      <dsp:spPr>
        <a:xfrm>
          <a:off x="5285214" y="2185657"/>
          <a:ext cx="1285288" cy="691015"/>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sp>
    <dsp:sp modelId="{905C4C39-B333-498E-8D3A-5660C3A584CF}">
      <dsp:nvSpPr>
        <dsp:cNvPr id="0" name=""/>
        <dsp:cNvSpPr/>
      </dsp:nvSpPr>
      <dsp:spPr>
        <a:xfrm rot="5400000">
          <a:off x="3095846" y="2030178"/>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r>
            <a:rPr lang="en-US" sz="700" b="1" kern="1200" dirty="0"/>
            <a:t>Photographers</a:t>
          </a:r>
          <a:endParaRPr lang="en-US" sz="900" b="1" kern="1200" dirty="0"/>
        </a:p>
      </dsp:txBody>
      <dsp:txXfrm rot="-5400000">
        <a:off x="3326847" y="2134790"/>
        <a:ext cx="689690" cy="792748"/>
      </dsp:txXfrm>
    </dsp:sp>
    <dsp:sp modelId="{8977FAA6-38F5-4BB4-83E7-3733E24A8644}">
      <dsp:nvSpPr>
        <dsp:cNvPr id="0" name=""/>
        <dsp:cNvSpPr/>
      </dsp:nvSpPr>
      <dsp:spPr>
        <a:xfrm rot="5400000">
          <a:off x="3634838" y="3007735"/>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Non-profit leaders</a:t>
          </a:r>
        </a:p>
      </dsp:txBody>
      <dsp:txXfrm rot="-5400000">
        <a:off x="3865839" y="3112347"/>
        <a:ext cx="689690" cy="792748"/>
      </dsp:txXfrm>
    </dsp:sp>
    <dsp:sp modelId="{4E8A9DD9-ABC0-4E9E-A949-ED44479E68FA}">
      <dsp:nvSpPr>
        <dsp:cNvPr id="0" name=""/>
        <dsp:cNvSpPr/>
      </dsp:nvSpPr>
      <dsp:spPr>
        <a:xfrm>
          <a:off x="2424410" y="3163213"/>
          <a:ext cx="1243827" cy="691015"/>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sp>
    <dsp:sp modelId="{D2655EE3-BF85-4356-8828-200AABB9E187}">
      <dsp:nvSpPr>
        <dsp:cNvPr id="0" name=""/>
        <dsp:cNvSpPr/>
      </dsp:nvSpPr>
      <dsp:spPr>
        <a:xfrm rot="5400000">
          <a:off x="4716969" y="3007735"/>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a:t>Engineers</a:t>
          </a:r>
        </a:p>
      </dsp:txBody>
      <dsp:txXfrm rot="-5400000">
        <a:off x="4947970" y="3112347"/>
        <a:ext cx="689690" cy="792748"/>
      </dsp:txXfrm>
    </dsp:sp>
    <dsp:sp modelId="{BAB45BF9-7D0A-414F-90B8-04EE4D82A02B}">
      <dsp:nvSpPr>
        <dsp:cNvPr id="0" name=""/>
        <dsp:cNvSpPr/>
      </dsp:nvSpPr>
      <dsp:spPr>
        <a:xfrm rot="5400000">
          <a:off x="4177977" y="3985291"/>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Professors &amp; College Presidents</a:t>
          </a:r>
          <a:endParaRPr lang="en-US" sz="900" b="1" kern="1200" dirty="0"/>
        </a:p>
      </dsp:txBody>
      <dsp:txXfrm rot="-5400000">
        <a:off x="4408978" y="4089903"/>
        <a:ext cx="689690" cy="792748"/>
      </dsp:txXfrm>
    </dsp:sp>
    <dsp:sp modelId="{47C3011F-8F46-4D61-9598-376DE77DFA1E}">
      <dsp:nvSpPr>
        <dsp:cNvPr id="0" name=""/>
        <dsp:cNvSpPr/>
      </dsp:nvSpPr>
      <dsp:spPr>
        <a:xfrm>
          <a:off x="5285214" y="4140770"/>
          <a:ext cx="1285288" cy="691015"/>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sp>
    <dsp:sp modelId="{8BD6B6C2-BA93-4721-B88A-3C1B9B83BB59}">
      <dsp:nvSpPr>
        <dsp:cNvPr id="0" name=""/>
        <dsp:cNvSpPr/>
      </dsp:nvSpPr>
      <dsp:spPr>
        <a:xfrm rot="5400000">
          <a:off x="3095846" y="3985291"/>
          <a:ext cx="1151692" cy="1001972"/>
        </a:xfrm>
        <a:prstGeom prst="hexagon">
          <a:avLst>
            <a:gd name="adj" fmla="val 25000"/>
            <a:gd name="vf" fmla="val 115470"/>
          </a:avLst>
        </a:prstGeom>
        <a:solidFill>
          <a:schemeClr val="dk2">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a:t>Counselors and Therapists</a:t>
          </a:r>
        </a:p>
      </dsp:txBody>
      <dsp:txXfrm rot="-5400000">
        <a:off x="3326847" y="4089903"/>
        <a:ext cx="689690" cy="79274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95407-6166-4788-8BAC-A91EF9E9EDC5}" type="datetimeFigureOut">
              <a:rPr lang="en-US" smtClean="0"/>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81E26A-C731-4955-8EB6-3E623E42020A}" type="slidenum">
              <a:rPr lang="en-US" smtClean="0"/>
              <a:t>‹#›</a:t>
            </a:fld>
            <a:endParaRPr lang="en-US"/>
          </a:p>
        </p:txBody>
      </p:sp>
    </p:spTree>
    <p:extLst>
      <p:ext uri="{BB962C8B-B14F-4D97-AF65-F5344CB8AC3E}">
        <p14:creationId xmlns:p14="http://schemas.microsoft.com/office/powerpoint/2010/main" val="218256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smtClean="0"/>
              <a:t>Tieka</a:t>
            </a:r>
          </a:p>
          <a:p>
            <a:pPr marL="0" lvl="0" indent="0">
              <a:spcBef>
                <a:spcPts val="0"/>
              </a:spcBef>
              <a:spcAft>
                <a:spcPts val="0"/>
              </a:spcAft>
              <a:buNone/>
            </a:pPr>
            <a:endParaRPr lang="en-US" dirty="0" smtClean="0"/>
          </a:p>
          <a:p>
            <a:pPr marL="0" lvl="0" indent="0">
              <a:spcBef>
                <a:spcPts val="0"/>
              </a:spcBef>
              <a:spcAft>
                <a:spcPts val="0"/>
              </a:spcAft>
              <a:buNone/>
            </a:pPr>
            <a:r>
              <a:rPr lang="en-US" dirty="0" smtClean="0"/>
              <a:t>- Hello Everyone.  Thank you for joining</a:t>
            </a:r>
            <a:r>
              <a:rPr lang="en-US" baseline="0" dirty="0" smtClean="0"/>
              <a:t> us today</a:t>
            </a:r>
            <a:r>
              <a:rPr lang="en-US" dirty="0" smtClean="0"/>
              <a:t>.  My name is Dr. Tieka</a:t>
            </a:r>
            <a:r>
              <a:rPr lang="en-US" baseline="0" dirty="0" smtClean="0"/>
              <a:t> Harris, and I’m the director of the Educational Opportunity Fund Program at The College of New Jersey.</a:t>
            </a:r>
            <a:endParaRPr dirty="0"/>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Tieka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By this point,</a:t>
            </a:r>
            <a:r>
              <a:rPr lang="en-US" baseline="0" dirty="0" smtClean="0"/>
              <a:t> all of you have heard about the TCNJ Promise Award.  While this is an award that will ensure all of your costs of attendance for the first and second years of college at TCNJ are paid for, w</a:t>
            </a:r>
            <a:r>
              <a:rPr lang="en-US" dirty="0" smtClean="0"/>
              <a:t>hen we speak of Promise, it’s more than the funding.  We</a:t>
            </a:r>
            <a:r>
              <a:rPr lang="en-US" baseline="0" dirty="0" smtClean="0"/>
              <a:t> a</a:t>
            </a:r>
            <a:r>
              <a:rPr lang="en-US" dirty="0" smtClean="0"/>
              <a:t>re speaking of a declaration, or a commitment between us as professionals</a:t>
            </a:r>
            <a:r>
              <a:rPr lang="en-US" baseline="0" dirty="0" smtClean="0"/>
              <a:t> </a:t>
            </a:r>
            <a:r>
              <a:rPr lang="en-US" dirty="0" smtClean="0"/>
              <a:t>and you as students to ensure you have the best possible college experiences as a participant in the TCNJ EOF program.</a:t>
            </a:r>
          </a:p>
        </p:txBody>
      </p:sp>
      <p:sp>
        <p:nvSpPr>
          <p:cNvPr id="4" name="Slide Number Placeholder 3"/>
          <p:cNvSpPr>
            <a:spLocks noGrp="1"/>
          </p:cNvSpPr>
          <p:nvPr>
            <p:ph type="sldNum" sz="quarter" idx="10"/>
          </p:nvPr>
        </p:nvSpPr>
        <p:spPr/>
        <p:txBody>
          <a:bodyPr/>
          <a:lstStyle/>
          <a:p>
            <a:fld id="{6AB572B5-EDDC-4A5B-B54E-06417AD9801F}" type="slidenum">
              <a:rPr lang="en-US" smtClean="0"/>
              <a:t>11</a:t>
            </a:fld>
            <a:endParaRPr lang="en-US" dirty="0"/>
          </a:p>
        </p:txBody>
      </p:sp>
    </p:spTree>
    <p:extLst>
      <p:ext uri="{BB962C8B-B14F-4D97-AF65-F5344CB8AC3E}">
        <p14:creationId xmlns:p14="http://schemas.microsoft.com/office/powerpoint/2010/main" val="405835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Tieka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a:t>
            </a:r>
            <a:r>
              <a:rPr lang="en-US" dirty="0"/>
              <a:t>you are all aware, TCNJ EOF students receive the Promise Award as they matriculate into the college</a:t>
            </a:r>
          </a:p>
          <a:p>
            <a:r>
              <a:rPr lang="en-US" dirty="0"/>
              <a:t>The Promise Award is for our first and second year students and covers the full cost of attendance at TCNJ. No other EOF program has this award.</a:t>
            </a:r>
          </a:p>
          <a:p>
            <a:r>
              <a:rPr lang="en-US" dirty="0"/>
              <a:t>Further, for third and fourth year students, we offer the Incentive Award which allows students in those years to earn up to $5,000 each year.</a:t>
            </a:r>
          </a:p>
          <a:p>
            <a:r>
              <a:rPr lang="en-US" dirty="0"/>
              <a:t>Our goal is to reduce the loan debt of our students as they are pursuing their </a:t>
            </a:r>
            <a:r>
              <a:rPr lang="en-US" dirty="0" smtClean="0"/>
              <a:t>education so that your sole focus will be on your academic and social acclimation</a:t>
            </a:r>
            <a:r>
              <a:rPr lang="en-US" baseline="0" dirty="0" smtClean="0"/>
              <a:t> to college.</a:t>
            </a:r>
            <a:endParaRPr lang="en-US" dirty="0"/>
          </a:p>
          <a:p>
            <a:endParaRPr lang="en-US" dirty="0"/>
          </a:p>
        </p:txBody>
      </p:sp>
      <p:sp>
        <p:nvSpPr>
          <p:cNvPr id="4" name="Slide Number Placeholder 3"/>
          <p:cNvSpPr>
            <a:spLocks noGrp="1"/>
          </p:cNvSpPr>
          <p:nvPr>
            <p:ph type="sldNum" sz="quarter" idx="10"/>
          </p:nvPr>
        </p:nvSpPr>
        <p:spPr/>
        <p:txBody>
          <a:bodyPr/>
          <a:lstStyle/>
          <a:p>
            <a:fld id="{6AB572B5-EDDC-4A5B-B54E-06417AD9801F}" type="slidenum">
              <a:rPr lang="en-US" smtClean="0"/>
              <a:t>12</a:t>
            </a:fld>
            <a:endParaRPr lang="en-US"/>
          </a:p>
        </p:txBody>
      </p:sp>
    </p:spTree>
    <p:extLst>
      <p:ext uri="{BB962C8B-B14F-4D97-AF65-F5344CB8AC3E}">
        <p14:creationId xmlns:p14="http://schemas.microsoft.com/office/powerpoint/2010/main" val="54165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Tieka</a:t>
            </a:r>
          </a:p>
          <a:p>
            <a:endParaRPr lang="en-US" dirty="0" smtClean="0"/>
          </a:p>
          <a:p>
            <a:r>
              <a:rPr lang="en-US" dirty="0" smtClean="0"/>
              <a:t>TCNJ </a:t>
            </a:r>
            <a:r>
              <a:rPr lang="en-US" dirty="0"/>
              <a:t>believes YOU are worthy of our commitment to your education and your future</a:t>
            </a:r>
          </a:p>
          <a:p>
            <a:r>
              <a:rPr lang="en-US" dirty="0"/>
              <a:t>That’s why you’re </a:t>
            </a:r>
            <a:r>
              <a:rPr lang="en-US" dirty="0" smtClean="0"/>
              <a:t>here, watching this presentation today.</a:t>
            </a:r>
          </a:p>
          <a:p>
            <a:endParaRPr lang="en-US" dirty="0" smtClean="0"/>
          </a:p>
          <a:p>
            <a:r>
              <a:rPr lang="en-US" dirty="0" smtClean="0"/>
              <a:t>As</a:t>
            </a:r>
            <a:r>
              <a:rPr lang="en-US" baseline="0" dirty="0" smtClean="0"/>
              <a:t> you can see from the information shown here, many students are interested in becoming TCNJ Lions.  Last year, over 1800 students applied to be a part of EOF at TCNJ, and we accepted 85 students into the program.  </a:t>
            </a:r>
          </a:p>
          <a:p>
            <a:endParaRPr lang="en-US" baseline="0" dirty="0" smtClean="0"/>
          </a:p>
          <a:p>
            <a:r>
              <a:rPr lang="en-US" baseline="0" dirty="0" smtClean="0"/>
              <a:t>And when you look at the numbers shown here, I think we can all agree that a significant commitment from the College and the State of New Jersey is made to our students’ education. </a:t>
            </a:r>
            <a:endParaRPr lang="en-US" dirty="0"/>
          </a:p>
        </p:txBody>
      </p:sp>
      <p:sp>
        <p:nvSpPr>
          <p:cNvPr id="4" name="Slide Number Placeholder 3"/>
          <p:cNvSpPr>
            <a:spLocks noGrp="1"/>
          </p:cNvSpPr>
          <p:nvPr>
            <p:ph type="sldNum" sz="quarter" idx="10"/>
          </p:nvPr>
        </p:nvSpPr>
        <p:spPr/>
        <p:txBody>
          <a:bodyPr/>
          <a:lstStyle/>
          <a:p>
            <a:fld id="{6AB572B5-EDDC-4A5B-B54E-06417AD9801F}" type="slidenum">
              <a:rPr lang="en-US" smtClean="0"/>
              <a:t>13</a:t>
            </a:fld>
            <a:endParaRPr lang="en-US"/>
          </a:p>
        </p:txBody>
      </p:sp>
    </p:spTree>
    <p:extLst>
      <p:ext uri="{BB962C8B-B14F-4D97-AF65-F5344CB8AC3E}">
        <p14:creationId xmlns:p14="http://schemas.microsoft.com/office/powerpoint/2010/main" val="146420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smtClean="0"/>
              <a:t>Todd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When you think of EOF – the 85 Initial students who will join us</a:t>
            </a:r>
            <a:r>
              <a:rPr lang="en-US" baseline="0" dirty="0" smtClean="0"/>
              <a:t> this summer, and who will connect with the rest of the cohort at the College, you should think of the program as an Extension of Family. We often repeat the refrain that “once EOF, always EOF,” as we are the proverbial family that you choose to engage with in your pre-college experience, during college, and once you graduate. </a:t>
            </a:r>
            <a:r>
              <a:rPr lang="en-US" dirty="0" smtClean="0"/>
              <a:t>Our family begins the moment you commit to joining our Pride, and strengthens each step of the way…</a:t>
            </a:r>
            <a:endParaRPr lang="en-US" baseline="0" dirty="0" smtClean="0"/>
          </a:p>
          <a:p>
            <a:endParaRPr lang="en-US" baseline="0" dirty="0" smtClean="0"/>
          </a:p>
          <a:p>
            <a:r>
              <a:rPr lang="en-US" baseline="0" dirty="0" smtClean="0"/>
              <a:t>We’ll speak briefly about each stage…</a:t>
            </a:r>
            <a:endParaRPr lang="en-US" dirty="0"/>
          </a:p>
        </p:txBody>
      </p:sp>
      <p:sp>
        <p:nvSpPr>
          <p:cNvPr id="4" name="Slide Number Placeholder 3"/>
          <p:cNvSpPr>
            <a:spLocks noGrp="1"/>
          </p:cNvSpPr>
          <p:nvPr>
            <p:ph type="sldNum" sz="quarter" idx="10"/>
          </p:nvPr>
        </p:nvSpPr>
        <p:spPr/>
        <p:txBody>
          <a:bodyPr/>
          <a:lstStyle/>
          <a:p>
            <a:fld id="{A1E449EB-14D6-41F6-8DFF-F7F2D16FFDEF}" type="slidenum">
              <a:rPr lang="en-US" smtClean="0"/>
              <a:pPr/>
              <a:t>14</a:t>
            </a:fld>
            <a:endParaRPr lang="en-US"/>
          </a:p>
        </p:txBody>
      </p:sp>
    </p:spTree>
    <p:extLst>
      <p:ext uri="{BB962C8B-B14F-4D97-AF65-F5344CB8AC3E}">
        <p14:creationId xmlns:p14="http://schemas.microsoft.com/office/powerpoint/2010/main" val="264769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Todd</a:t>
            </a:r>
          </a:p>
          <a:p>
            <a:endParaRPr lang="en-US" dirty="0" smtClean="0"/>
          </a:p>
          <a:p>
            <a:r>
              <a:rPr lang="en-US" dirty="0" smtClean="0"/>
              <a:t>The</a:t>
            </a:r>
            <a:r>
              <a:rPr lang="en-US" baseline="0" dirty="0" smtClean="0"/>
              <a:t> EOF program requires students to participate in a pre-college summer bridge program.  The goal of this program is to facilitate a successful transition into college.</a:t>
            </a:r>
          </a:p>
          <a:p>
            <a:r>
              <a:rPr lang="en-US" baseline="0" dirty="0" smtClean="0"/>
              <a:t>Again, this is a mandatory program in which students earn college credit (or units), build academic skills, learn actively, and engage socially with their peers.  Summer Scholars allows students to transition from high school to college, while learning the culture of college in general and TCNJ specifically.  </a:t>
            </a:r>
          </a:p>
          <a:p>
            <a:endParaRPr lang="en-US" baseline="0" dirty="0" smtClean="0"/>
          </a:p>
          <a:p>
            <a:r>
              <a:rPr lang="en-US" baseline="0" dirty="0" smtClean="0"/>
              <a:t>Summer Scholars is free program where all of your courses and materials are paid for.  We provide peer tutoring, and you get to know your EOF advisor and begin to build mentoring and professional relationships with your professors. </a:t>
            </a:r>
          </a:p>
          <a:p>
            <a:endParaRPr lang="en-US" baseline="0" dirty="0" smtClean="0"/>
          </a:p>
          <a:p>
            <a:r>
              <a:rPr lang="en-US" i="1" dirty="0" smtClean="0"/>
              <a:t>What’s great about EOF is that we understand that college and transitioning to college requires more than just academic work, </a:t>
            </a:r>
          </a:p>
          <a:p>
            <a:r>
              <a:rPr lang="en-US" i="1" dirty="0" smtClean="0"/>
              <a:t>so we incorporate plenty of social activities to ensure you experience balance in your transition. Also, this helps you bond with your fellow students, which will be essential as you go into the fall semester.</a:t>
            </a:r>
          </a:p>
        </p:txBody>
      </p:sp>
      <p:sp>
        <p:nvSpPr>
          <p:cNvPr id="4" name="Slide Number Placeholder 3"/>
          <p:cNvSpPr>
            <a:spLocks noGrp="1"/>
          </p:cNvSpPr>
          <p:nvPr>
            <p:ph type="sldNum" sz="quarter" idx="10"/>
          </p:nvPr>
        </p:nvSpPr>
        <p:spPr/>
        <p:txBody>
          <a:bodyPr/>
          <a:lstStyle/>
          <a:p>
            <a:fld id="{A1E449EB-14D6-41F6-8DFF-F7F2D16FFDEF}" type="slidenum">
              <a:rPr lang="en-US" smtClean="0"/>
              <a:pPr/>
              <a:t>15</a:t>
            </a:fld>
            <a:endParaRPr lang="en-US"/>
          </a:p>
        </p:txBody>
      </p:sp>
    </p:spTree>
    <p:extLst>
      <p:ext uri="{BB962C8B-B14F-4D97-AF65-F5344CB8AC3E}">
        <p14:creationId xmlns:p14="http://schemas.microsoft.com/office/powerpoint/2010/main" val="95895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Todd</a:t>
            </a:r>
          </a:p>
          <a:p>
            <a:endParaRPr lang="en-US" dirty="0" smtClean="0"/>
          </a:p>
          <a:p>
            <a:r>
              <a:rPr lang="en-US" dirty="0" smtClean="0"/>
              <a:t>As a further expression of our commitment to you, is ensuring that you maintain your commitment to yourself as a student</a:t>
            </a:r>
            <a:r>
              <a:rPr lang="en-US" baseline="0" dirty="0" smtClean="0"/>
              <a:t> and take advantage of th</a:t>
            </a:r>
            <a:r>
              <a:rPr lang="en-US" dirty="0" smtClean="0"/>
              <a:t>e  many opportunities for you to engage on campus, for example as an EOF ambassador, and with other EOF students across the state through our Association of EOF Students of NJ, whose main goal is to advocate for and promote EOF</a:t>
            </a:r>
          </a:p>
          <a:p>
            <a:r>
              <a:rPr lang="en-US" dirty="0" smtClean="0"/>
              <a:t>A very important aspect of your college experience will be the relationship you</a:t>
            </a:r>
            <a:r>
              <a:rPr lang="en-US" baseline="0" dirty="0" smtClean="0"/>
              <a:t> develop with your EOF advisor, who will provide you with academic support.  You and your advisor will work to keep you on track, </a:t>
            </a:r>
            <a:r>
              <a:rPr lang="en-US" dirty="0" smtClean="0"/>
              <a:t>from the time you enter in the summer through graduation in 4 years</a:t>
            </a:r>
          </a:p>
          <a:p>
            <a:endParaRPr lang="en-US" dirty="0"/>
          </a:p>
        </p:txBody>
      </p:sp>
      <p:sp>
        <p:nvSpPr>
          <p:cNvPr id="4" name="Slide Number Placeholder 3"/>
          <p:cNvSpPr>
            <a:spLocks noGrp="1"/>
          </p:cNvSpPr>
          <p:nvPr>
            <p:ph type="sldNum" sz="quarter" idx="10"/>
          </p:nvPr>
        </p:nvSpPr>
        <p:spPr/>
        <p:txBody>
          <a:bodyPr/>
          <a:lstStyle/>
          <a:p>
            <a:fld id="{A1E449EB-14D6-41F6-8DFF-F7F2D16FFDEF}" type="slidenum">
              <a:rPr lang="en-US" smtClean="0"/>
              <a:pPr/>
              <a:t>16</a:t>
            </a:fld>
            <a:endParaRPr lang="en-US"/>
          </a:p>
        </p:txBody>
      </p:sp>
    </p:spTree>
    <p:extLst>
      <p:ext uri="{BB962C8B-B14F-4D97-AF65-F5344CB8AC3E}">
        <p14:creationId xmlns:p14="http://schemas.microsoft.com/office/powerpoint/2010/main" val="189944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Todd</a:t>
            </a:r>
          </a:p>
          <a:p>
            <a:endParaRPr lang="en-US" dirty="0" smtClean="0"/>
          </a:p>
          <a:p>
            <a:r>
              <a:rPr lang="en-US" dirty="0" smtClean="0"/>
              <a:t>Specifically</a:t>
            </a:r>
            <a:r>
              <a:rPr lang="en-US" dirty="0"/>
              <a:t>, your EOF assistant director helps you with everything</a:t>
            </a:r>
          </a:p>
          <a:p>
            <a:r>
              <a:rPr lang="en-US" dirty="0"/>
              <a:t>I liken EOF to a wheel, and in the hub or center of that wheel are you and your EOF advisor</a:t>
            </a:r>
          </a:p>
          <a:p>
            <a:r>
              <a:rPr lang="en-US" dirty="0"/>
              <a:t>The spokes of the wheel are the many different college and outside resources that you will need on your collegiate journey</a:t>
            </a:r>
          </a:p>
          <a:p>
            <a:r>
              <a:rPr lang="en-US" dirty="0"/>
              <a:t>So, they work with you to select courses each semester, help you understand pertinent financial information, help you determine how to best utilize your talents in different campus organizations, and pushes you to grow through those experiences</a:t>
            </a:r>
          </a:p>
          <a:p>
            <a:r>
              <a:rPr lang="en-US" dirty="0"/>
              <a:t>Ultimately, our goal for you is a comprehensive college experience in which you get to learn, grow, connect, and influence change in the 4 years that you’re here at TCNJ</a:t>
            </a:r>
          </a:p>
          <a:p>
            <a:endParaRPr lang="en-US" dirty="0"/>
          </a:p>
        </p:txBody>
      </p:sp>
      <p:sp>
        <p:nvSpPr>
          <p:cNvPr id="4" name="Slide Number Placeholder 3"/>
          <p:cNvSpPr>
            <a:spLocks noGrp="1"/>
          </p:cNvSpPr>
          <p:nvPr>
            <p:ph type="sldNum" sz="quarter" idx="10"/>
          </p:nvPr>
        </p:nvSpPr>
        <p:spPr/>
        <p:txBody>
          <a:bodyPr/>
          <a:lstStyle/>
          <a:p>
            <a:fld id="{A1E449EB-14D6-41F6-8DFF-F7F2D16FFDEF}" type="slidenum">
              <a:rPr lang="en-US" smtClean="0"/>
              <a:pPr/>
              <a:t>17</a:t>
            </a:fld>
            <a:endParaRPr lang="en-US"/>
          </a:p>
        </p:txBody>
      </p:sp>
    </p:spTree>
    <p:extLst>
      <p:ext uri="{BB962C8B-B14F-4D97-AF65-F5344CB8AC3E}">
        <p14:creationId xmlns:p14="http://schemas.microsoft.com/office/powerpoint/2010/main" val="204387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Tieka</a:t>
            </a:r>
          </a:p>
          <a:p>
            <a:r>
              <a:rPr lang="en-US" dirty="0" smtClean="0"/>
              <a:t>Once you graduate in 2025, we don’t end</a:t>
            </a:r>
            <a:r>
              <a:rPr lang="en-US" baseline="0" dirty="0" smtClean="0"/>
              <a:t> our relationship with you.  Just like your family doesn’t stop communicating with you once you move out of the house.  There are still many ways to engage, such as the </a:t>
            </a:r>
            <a:r>
              <a:rPr lang="en-US" dirty="0" smtClean="0"/>
              <a:t>EOF </a:t>
            </a:r>
            <a:r>
              <a:rPr lang="en-US" dirty="0"/>
              <a:t>Student Alumni Association through which you can network with other EOF </a:t>
            </a:r>
            <a:r>
              <a:rPr lang="en-US" dirty="0" smtClean="0"/>
              <a:t>students</a:t>
            </a:r>
          </a:p>
          <a:p>
            <a:endParaRPr lang="en-US" dirty="0"/>
          </a:p>
          <a:p>
            <a:r>
              <a:rPr lang="en-US" dirty="0"/>
              <a:t>Someone once told me that “Your network is your net worth,” which exemplifies that fact that making </a:t>
            </a:r>
            <a:r>
              <a:rPr lang="en-US" dirty="0" smtClean="0"/>
              <a:t>connections throughout your EOF family </a:t>
            </a:r>
            <a:r>
              <a:rPr lang="en-US" dirty="0"/>
              <a:t>is essential to your success</a:t>
            </a:r>
          </a:p>
          <a:p>
            <a:endParaRPr lang="en-US" dirty="0"/>
          </a:p>
        </p:txBody>
      </p:sp>
      <p:sp>
        <p:nvSpPr>
          <p:cNvPr id="4" name="Slide Number Placeholder 3"/>
          <p:cNvSpPr>
            <a:spLocks noGrp="1"/>
          </p:cNvSpPr>
          <p:nvPr>
            <p:ph type="sldNum" sz="quarter" idx="10"/>
          </p:nvPr>
        </p:nvSpPr>
        <p:spPr/>
        <p:txBody>
          <a:bodyPr/>
          <a:lstStyle/>
          <a:p>
            <a:fld id="{A1E449EB-14D6-41F6-8DFF-F7F2D16FFDEF}" type="slidenum">
              <a:rPr lang="en-US" smtClean="0"/>
              <a:pPr/>
              <a:t>18</a:t>
            </a:fld>
            <a:endParaRPr lang="en-US"/>
          </a:p>
        </p:txBody>
      </p:sp>
    </p:spTree>
    <p:extLst>
      <p:ext uri="{BB962C8B-B14F-4D97-AF65-F5344CB8AC3E}">
        <p14:creationId xmlns:p14="http://schemas.microsoft.com/office/powerpoint/2010/main" val="266562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Todd</a:t>
            </a:r>
          </a:p>
          <a:p>
            <a:endParaRPr lang="en-US" dirty="0" smtClean="0"/>
          </a:p>
          <a:p>
            <a:r>
              <a:rPr lang="en-US" dirty="0" smtClean="0"/>
              <a:t>Our </a:t>
            </a:r>
            <a:r>
              <a:rPr lang="en-US" dirty="0"/>
              <a:t>EOF alumni are everywhere and doing many different things</a:t>
            </a:r>
          </a:p>
          <a:p>
            <a:r>
              <a:rPr lang="en-US" dirty="0"/>
              <a:t>In fact, the </a:t>
            </a:r>
            <a:r>
              <a:rPr lang="en-US" dirty="0" smtClean="0"/>
              <a:t>immediate past</a:t>
            </a:r>
            <a:r>
              <a:rPr lang="en-US" baseline="0" dirty="0" smtClean="0"/>
              <a:t> </a:t>
            </a:r>
            <a:r>
              <a:rPr lang="en-US" dirty="0" smtClean="0"/>
              <a:t>NJ </a:t>
            </a:r>
            <a:r>
              <a:rPr lang="en-US" dirty="0"/>
              <a:t>State Commissioner of </a:t>
            </a:r>
            <a:r>
              <a:rPr lang="en-US" dirty="0" smtClean="0"/>
              <a:t>Education, Dr. Lamont Reppollett, </a:t>
            </a:r>
            <a:r>
              <a:rPr lang="en-US" dirty="0"/>
              <a:t>is a TCNJ EOF </a:t>
            </a:r>
            <a:r>
              <a:rPr lang="en-US" dirty="0" smtClean="0"/>
              <a:t>alumnus. He’s now the president of Kean University.</a:t>
            </a:r>
            <a:endParaRPr lang="en-US" dirty="0"/>
          </a:p>
          <a:p>
            <a:endParaRPr lang="en-US" dirty="0"/>
          </a:p>
        </p:txBody>
      </p:sp>
      <p:sp>
        <p:nvSpPr>
          <p:cNvPr id="4" name="Slide Number Placeholder 3"/>
          <p:cNvSpPr>
            <a:spLocks noGrp="1"/>
          </p:cNvSpPr>
          <p:nvPr>
            <p:ph type="sldNum" sz="quarter" idx="10"/>
          </p:nvPr>
        </p:nvSpPr>
        <p:spPr/>
        <p:txBody>
          <a:bodyPr/>
          <a:lstStyle/>
          <a:p>
            <a:fld id="{A1E449EB-14D6-41F6-8DFF-F7F2D16FFDEF}" type="slidenum">
              <a:rPr lang="en-US" smtClean="0"/>
              <a:pPr/>
              <a:t>19</a:t>
            </a:fld>
            <a:endParaRPr lang="en-US"/>
          </a:p>
        </p:txBody>
      </p:sp>
    </p:spTree>
    <p:extLst>
      <p:ext uri="{BB962C8B-B14F-4D97-AF65-F5344CB8AC3E}">
        <p14:creationId xmlns:p14="http://schemas.microsoft.com/office/powerpoint/2010/main" val="183991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Tieka</a:t>
            </a:r>
          </a:p>
          <a:p>
            <a:endParaRPr lang="en-US" dirty="0" smtClean="0"/>
          </a:p>
          <a:p>
            <a:r>
              <a:rPr lang="en-US" dirty="0" smtClean="0"/>
              <a:t>This</a:t>
            </a:r>
            <a:r>
              <a:rPr lang="en-US" baseline="0" dirty="0" smtClean="0"/>
              <a:t> brings us to the close of the presentation.  </a:t>
            </a:r>
            <a:r>
              <a:rPr lang="en-US" dirty="0" smtClean="0"/>
              <a:t>Our </a:t>
            </a:r>
            <a:r>
              <a:rPr lang="en-US" dirty="0"/>
              <a:t>hope </a:t>
            </a:r>
            <a:r>
              <a:rPr lang="en-US" dirty="0" smtClean="0"/>
              <a:t>is that you are now more </a:t>
            </a:r>
            <a:r>
              <a:rPr lang="en-US" dirty="0"/>
              <a:t>aware of what it means to be a part of the EOF </a:t>
            </a:r>
            <a:r>
              <a:rPr lang="en-US" dirty="0" smtClean="0"/>
              <a:t>family at TCNJ.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AB572B5-EDDC-4A5B-B54E-06417AD9801F}" type="slidenum">
              <a:rPr lang="en-US" smtClean="0"/>
              <a:t>20</a:t>
            </a:fld>
            <a:endParaRPr lang="en-US"/>
          </a:p>
        </p:txBody>
      </p:sp>
    </p:spTree>
    <p:extLst>
      <p:ext uri="{BB962C8B-B14F-4D97-AF65-F5344CB8AC3E}">
        <p14:creationId xmlns:p14="http://schemas.microsoft.com/office/powerpoint/2010/main" val="82829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Tieka</a:t>
            </a:r>
          </a:p>
          <a:p>
            <a:r>
              <a:rPr lang="en-US" dirty="0" smtClean="0"/>
              <a:t>Good morning, and thank you for joining us today.  If you are interested in becoming an EOF student at TCNJ, then this is the presentation for you. We’ll start by</a:t>
            </a:r>
            <a:r>
              <a:rPr lang="en-US" baseline="0" dirty="0" smtClean="0"/>
              <a:t> introducing the staff who are on the Zoom today. </a:t>
            </a:r>
          </a:p>
          <a:p>
            <a:endParaRPr lang="en-US" baseline="0" dirty="0" smtClean="0"/>
          </a:p>
          <a:p>
            <a:r>
              <a:rPr lang="en-US" baseline="0" dirty="0" smtClean="0"/>
              <a:t>My name is Dr. Tieka Harris, and I am the director of the Educational Opportunity Fund Program at The College of New Jersey. I’ve been at TCNJ since August of 2018, but working with the EOF program in different capacities for 8 years.</a:t>
            </a:r>
          </a:p>
          <a:p>
            <a:endParaRPr lang="en-US" baseline="0" dirty="0" smtClean="0"/>
          </a:p>
          <a:p>
            <a:r>
              <a:rPr lang="en-US" b="1" baseline="0" dirty="0" smtClean="0"/>
              <a:t>All</a:t>
            </a:r>
          </a:p>
          <a:p>
            <a:r>
              <a:rPr lang="en-US" baseline="0" dirty="0" smtClean="0"/>
              <a:t>Introduce yourself in order listed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5568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Tieka</a:t>
            </a:r>
          </a:p>
          <a:p>
            <a:endParaRPr lang="en-US" dirty="0" smtClean="0"/>
          </a:p>
          <a:p>
            <a:r>
              <a:rPr lang="en-US" dirty="0" smtClean="0"/>
              <a:t>It has been our pleasure</a:t>
            </a:r>
            <a:r>
              <a:rPr lang="en-US" baseline="0" dirty="0" smtClean="0"/>
              <a:t> to share</a:t>
            </a:r>
            <a:r>
              <a:rPr lang="en-US" dirty="0" smtClean="0"/>
              <a:t> this information with you, and we look forward to you joining the pride.</a:t>
            </a:r>
          </a:p>
          <a:p>
            <a:endParaRPr lang="en-US" dirty="0" smtClean="0"/>
          </a:p>
          <a:p>
            <a:r>
              <a:rPr lang="en-US" dirty="0" smtClean="0"/>
              <a:t>Until</a:t>
            </a:r>
            <a:r>
              <a:rPr lang="en-US" baseline="0" dirty="0" smtClean="0"/>
              <a:t> then, be safe and be well.</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1E449EB-14D6-41F6-8DFF-F7F2D16FFDEF}" type="slidenum">
              <a:rPr lang="en-US" smtClean="0"/>
              <a:pPr/>
              <a:t>21</a:t>
            </a:fld>
            <a:endParaRPr lang="en-US"/>
          </a:p>
        </p:txBody>
      </p:sp>
    </p:spTree>
    <p:extLst>
      <p:ext uri="{BB962C8B-B14F-4D97-AF65-F5344CB8AC3E}">
        <p14:creationId xmlns:p14="http://schemas.microsoft.com/office/powerpoint/2010/main" val="2698802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Tieka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Should you have any questions, be sure to contact Mr. Roy Johnson, your TCNJ EOF Recruiter.  You may also contact the EOF office by email at eofp@tcnj.edu.  We look forward to hearing from you</a:t>
            </a:r>
            <a:r>
              <a:rPr lang="en-US" baseline="0" dirty="0" smtClean="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Also know that you can make a deposit today by visiting the Deposit Tables in ______________ &amp; ________________.</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418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Tieka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We’re excited to share information with you today about the EOF Program, and what that means for you as a student at TCNJ.  </a:t>
            </a:r>
          </a:p>
        </p:txBody>
      </p:sp>
      <p:sp>
        <p:nvSpPr>
          <p:cNvPr id="4" name="Slide Number Placeholder 3"/>
          <p:cNvSpPr>
            <a:spLocks noGrp="1"/>
          </p:cNvSpPr>
          <p:nvPr>
            <p:ph type="sldNum" sz="quarter" idx="10"/>
          </p:nvPr>
        </p:nvSpPr>
        <p:spPr/>
        <p:txBody>
          <a:bodyPr/>
          <a:lstStyle/>
          <a:p>
            <a:fld id="{A1E449EB-14D6-41F6-8DFF-F7F2D16FFDEF}" type="slidenum">
              <a:rPr lang="en-US" smtClean="0"/>
              <a:pPr/>
              <a:t>4</a:t>
            </a:fld>
            <a:endParaRPr lang="en-US" dirty="0"/>
          </a:p>
        </p:txBody>
      </p:sp>
    </p:spTree>
    <p:extLst>
      <p:ext uri="{BB962C8B-B14F-4D97-AF65-F5344CB8AC3E}">
        <p14:creationId xmlns:p14="http://schemas.microsoft.com/office/powerpoint/2010/main" val="132323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Tieka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If you’ll stick with me for the next several minutes or so, you should leave this presentation knowing…</a:t>
            </a:r>
          </a:p>
          <a:p>
            <a:endParaRPr lang="en-US" baseline="0" dirty="0" smtClean="0"/>
          </a:p>
          <a:p>
            <a:r>
              <a:rPr lang="en-US" baseline="0" dirty="0" smtClean="0"/>
              <a:t>What EOF is</a:t>
            </a:r>
          </a:p>
          <a:p>
            <a:r>
              <a:rPr lang="en-US" baseline="0" dirty="0" smtClean="0"/>
              <a:t>its intended impact on highly motivated students across the state of New Jersey, such as yourself</a:t>
            </a:r>
          </a:p>
          <a:p>
            <a:r>
              <a:rPr lang="en-US" baseline="0" dirty="0" smtClean="0"/>
              <a:t>How we prepare you to transition well into college and maintain your momentum toward success</a:t>
            </a:r>
          </a:p>
          <a:p>
            <a:r>
              <a:rPr lang="en-US" baseline="0" dirty="0" smtClean="0"/>
              <a:t>and how we at TCNJ will work to fulfill our Promise to you as a TCNJ EOF student</a:t>
            </a:r>
          </a:p>
          <a:p>
            <a:r>
              <a:rPr lang="en-US" baseline="0" dirty="0" smtClean="0"/>
              <a:t>And keep you on track </a:t>
            </a:r>
            <a:r>
              <a:rPr lang="en-US" dirty="0" smtClean="0"/>
              <a:t>toward </a:t>
            </a:r>
            <a:r>
              <a:rPr lang="en-US" dirty="0"/>
              <a:t>the goal of graduating from college within </a:t>
            </a:r>
            <a:r>
              <a:rPr lang="en-US" dirty="0" smtClean="0"/>
              <a:t>4</a:t>
            </a:r>
            <a:r>
              <a:rPr lang="en-US" baseline="0" dirty="0" smtClean="0"/>
              <a:t> </a:t>
            </a:r>
            <a:r>
              <a:rPr lang="en-US" dirty="0" smtClean="0"/>
              <a:t>years</a:t>
            </a:r>
            <a:r>
              <a:rPr lang="en-US" dirty="0"/>
              <a:t>!</a:t>
            </a:r>
          </a:p>
        </p:txBody>
      </p:sp>
      <p:sp>
        <p:nvSpPr>
          <p:cNvPr id="4" name="Slide Number Placeholder 3"/>
          <p:cNvSpPr>
            <a:spLocks noGrp="1"/>
          </p:cNvSpPr>
          <p:nvPr>
            <p:ph type="sldNum" sz="quarter" idx="10"/>
          </p:nvPr>
        </p:nvSpPr>
        <p:spPr/>
        <p:txBody>
          <a:bodyPr/>
          <a:lstStyle/>
          <a:p>
            <a:fld id="{6AB572B5-EDDC-4A5B-B54E-06417AD9801F}" type="slidenum">
              <a:rPr lang="en-US" smtClean="0"/>
              <a:t>5</a:t>
            </a:fld>
            <a:endParaRPr lang="en-US" dirty="0"/>
          </a:p>
        </p:txBody>
      </p:sp>
    </p:spTree>
    <p:extLst>
      <p:ext uri="{BB962C8B-B14F-4D97-AF65-F5344CB8AC3E}">
        <p14:creationId xmlns:p14="http://schemas.microsoft.com/office/powerpoint/2010/main" val="50973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Tieka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with</a:t>
            </a:r>
            <a:r>
              <a:rPr lang="en-US" baseline="0" dirty="0" smtClean="0"/>
              <a:t> that, l</a:t>
            </a:r>
            <a:r>
              <a:rPr lang="en-US" dirty="0" smtClean="0"/>
              <a:t>et’s start</a:t>
            </a:r>
            <a:r>
              <a:rPr lang="en-US" baseline="0" dirty="0" smtClean="0"/>
              <a:t> with </a:t>
            </a:r>
            <a:r>
              <a:rPr lang="en-US" dirty="0" smtClean="0"/>
              <a:t>What </a:t>
            </a:r>
            <a:r>
              <a:rPr lang="en-US" dirty="0"/>
              <a:t>is EOF?</a:t>
            </a:r>
          </a:p>
          <a:p>
            <a:endParaRPr lang="en-US" dirty="0" smtClean="0"/>
          </a:p>
          <a:p>
            <a:r>
              <a:rPr lang="en-US" dirty="0" smtClean="0"/>
              <a:t>You</a:t>
            </a:r>
            <a:r>
              <a:rPr lang="en-US" baseline="0" dirty="0" smtClean="0"/>
              <a:t> probably already know that “</a:t>
            </a:r>
            <a:r>
              <a:rPr lang="en-US" dirty="0" smtClean="0"/>
              <a:t>EOF” stands for the Educational Opportunity Fund of New Jersey</a:t>
            </a:r>
          </a:p>
          <a:p>
            <a:r>
              <a:rPr lang="en-US" dirty="0" smtClean="0"/>
              <a:t>You may also know that</a:t>
            </a:r>
            <a:r>
              <a:rPr lang="en-US" baseline="0" dirty="0" smtClean="0"/>
              <a:t> a</a:t>
            </a:r>
            <a:r>
              <a:rPr lang="en-US" dirty="0" smtClean="0"/>
              <a:t>lmost every college and university within the state of New Jersey has an EOF program, although</a:t>
            </a:r>
            <a:r>
              <a:rPr lang="en-US" baseline="0" dirty="0" smtClean="0"/>
              <a:t> each may operate slightly differently</a:t>
            </a:r>
            <a:endParaRPr lang="en-US" dirty="0" smtClean="0"/>
          </a:p>
          <a:p>
            <a:endParaRPr lang="en-US" dirty="0"/>
          </a:p>
        </p:txBody>
      </p:sp>
      <p:sp>
        <p:nvSpPr>
          <p:cNvPr id="4" name="Slide Number Placeholder 3"/>
          <p:cNvSpPr>
            <a:spLocks noGrp="1"/>
          </p:cNvSpPr>
          <p:nvPr>
            <p:ph type="sldNum" sz="quarter" idx="10"/>
          </p:nvPr>
        </p:nvSpPr>
        <p:spPr/>
        <p:txBody>
          <a:bodyPr/>
          <a:lstStyle/>
          <a:p>
            <a:fld id="{6AB572B5-EDDC-4A5B-B54E-06417AD9801F}" type="slidenum">
              <a:rPr lang="en-US" smtClean="0"/>
              <a:t>6</a:t>
            </a:fld>
            <a:endParaRPr lang="en-US" dirty="0"/>
          </a:p>
        </p:txBody>
      </p:sp>
    </p:spTree>
    <p:extLst>
      <p:ext uri="{BB962C8B-B14F-4D97-AF65-F5344CB8AC3E}">
        <p14:creationId xmlns:p14="http://schemas.microsoft.com/office/powerpoint/2010/main" val="361585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Tieka </a:t>
            </a:r>
          </a:p>
          <a:p>
            <a:endParaRPr lang="en-US" dirty="0" smtClean="0"/>
          </a:p>
          <a:p>
            <a:r>
              <a:rPr lang="en-US" dirty="0" smtClean="0"/>
              <a:t>What you may not know, is that</a:t>
            </a:r>
          </a:p>
          <a:p>
            <a:r>
              <a:rPr lang="en-US" dirty="0" smtClean="0"/>
              <a:t>EOF </a:t>
            </a:r>
            <a:r>
              <a:rPr lang="en-US" dirty="0"/>
              <a:t>was borne out of the civil unrest that was occurring all across </a:t>
            </a:r>
            <a:r>
              <a:rPr lang="en-US" dirty="0" smtClean="0"/>
              <a:t>the United States</a:t>
            </a:r>
            <a:r>
              <a:rPr lang="en-US" baseline="0" dirty="0" smtClean="0"/>
              <a:t> </a:t>
            </a:r>
            <a:r>
              <a:rPr lang="en-US" dirty="0" smtClean="0"/>
              <a:t>in </a:t>
            </a:r>
            <a:r>
              <a:rPr lang="en-US" dirty="0"/>
              <a:t>the 1960’s – even in some of our own hometowns like Trenton, Newark, and Camden</a:t>
            </a:r>
          </a:p>
          <a:p>
            <a:r>
              <a:rPr lang="en-US" dirty="0"/>
              <a:t>At the time, legislators were trying to determine the best way to lessen the burden for those who had limited </a:t>
            </a:r>
            <a:r>
              <a:rPr lang="en-US" dirty="0" smtClean="0"/>
              <a:t>financial and academic</a:t>
            </a:r>
            <a:r>
              <a:rPr lang="en-US" baseline="0" dirty="0" smtClean="0"/>
              <a:t> </a:t>
            </a:r>
            <a:r>
              <a:rPr lang="en-US" dirty="0" smtClean="0"/>
              <a:t>opportunities </a:t>
            </a:r>
            <a:r>
              <a:rPr lang="en-US" dirty="0"/>
              <a:t>in those cities and surrounding areas.</a:t>
            </a:r>
          </a:p>
          <a:p>
            <a:r>
              <a:rPr lang="en-US" dirty="0" smtClean="0"/>
              <a:t>Thomas</a:t>
            </a:r>
            <a:r>
              <a:rPr lang="en-US" baseline="0" dirty="0" smtClean="0"/>
              <a:t> Kean, who would later become governor of the State of New Jersey proposed a program to </a:t>
            </a:r>
            <a:r>
              <a:rPr lang="en-US" dirty="0" smtClean="0"/>
              <a:t>address </a:t>
            </a:r>
            <a:r>
              <a:rPr lang="en-US" dirty="0"/>
              <a:t>these </a:t>
            </a:r>
            <a:r>
              <a:rPr lang="en-US" dirty="0" smtClean="0"/>
              <a:t>limitations, which would provide </a:t>
            </a:r>
            <a:r>
              <a:rPr lang="en-US" dirty="0"/>
              <a:t>special assistance to young people who had economic and educational challenges, and thus EOF was established.</a:t>
            </a:r>
          </a:p>
          <a:p>
            <a:endParaRPr lang="en-US" dirty="0"/>
          </a:p>
        </p:txBody>
      </p:sp>
      <p:sp>
        <p:nvSpPr>
          <p:cNvPr id="4" name="Slide Number Placeholder 3"/>
          <p:cNvSpPr>
            <a:spLocks noGrp="1"/>
          </p:cNvSpPr>
          <p:nvPr>
            <p:ph type="sldNum" sz="quarter" idx="10"/>
          </p:nvPr>
        </p:nvSpPr>
        <p:spPr/>
        <p:txBody>
          <a:bodyPr/>
          <a:lstStyle/>
          <a:p>
            <a:fld id="{6AB572B5-EDDC-4A5B-B54E-06417AD9801F}" type="slidenum">
              <a:rPr lang="en-US" smtClean="0"/>
              <a:t>7</a:t>
            </a:fld>
            <a:endParaRPr lang="en-US" dirty="0"/>
          </a:p>
        </p:txBody>
      </p:sp>
    </p:spTree>
    <p:extLst>
      <p:ext uri="{BB962C8B-B14F-4D97-AF65-F5344CB8AC3E}">
        <p14:creationId xmlns:p14="http://schemas.microsoft.com/office/powerpoint/2010/main" val="333441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Tieka </a:t>
            </a:r>
          </a:p>
          <a:p>
            <a:endParaRPr lang="en-US" dirty="0" smtClean="0"/>
          </a:p>
          <a:p>
            <a:r>
              <a:rPr lang="en-US" dirty="0" smtClean="0"/>
              <a:t>In 2018, EOF as a statewide program, </a:t>
            </a:r>
            <a:r>
              <a:rPr lang="en-US" dirty="0"/>
              <a:t>turned 50 years old, and in those 5 decades, the program has set the standard for many similar programs within the state and across the country</a:t>
            </a:r>
          </a:p>
          <a:p>
            <a:r>
              <a:rPr lang="en-US" dirty="0"/>
              <a:t>EOF specifically serves low-income, first-generation students who are committed, motivated, and who show great potential for success</a:t>
            </a:r>
          </a:p>
          <a:p>
            <a:r>
              <a:rPr lang="en-US" dirty="0"/>
              <a:t>Those traits of commitment, motivation, and the desire and potential for success are embodied in YOU, </a:t>
            </a:r>
            <a:r>
              <a:rPr lang="en-US" baseline="0" dirty="0" smtClean="0"/>
              <a:t> </a:t>
            </a:r>
            <a:r>
              <a:rPr lang="en-US" dirty="0" smtClean="0"/>
              <a:t>and </a:t>
            </a:r>
            <a:r>
              <a:rPr lang="en-US" dirty="0"/>
              <a:t>students like you are the reason why EOF continues to thrive and show great success</a:t>
            </a:r>
          </a:p>
        </p:txBody>
      </p:sp>
      <p:sp>
        <p:nvSpPr>
          <p:cNvPr id="4" name="Slide Number Placeholder 3"/>
          <p:cNvSpPr>
            <a:spLocks noGrp="1"/>
          </p:cNvSpPr>
          <p:nvPr>
            <p:ph type="sldNum" sz="quarter" idx="10"/>
          </p:nvPr>
        </p:nvSpPr>
        <p:spPr/>
        <p:txBody>
          <a:bodyPr/>
          <a:lstStyle/>
          <a:p>
            <a:fld id="{6AB572B5-EDDC-4A5B-B54E-06417AD9801F}" type="slidenum">
              <a:rPr lang="en-US" smtClean="0"/>
              <a:t>8</a:t>
            </a:fld>
            <a:endParaRPr lang="en-US" dirty="0"/>
          </a:p>
        </p:txBody>
      </p:sp>
    </p:spTree>
    <p:extLst>
      <p:ext uri="{BB962C8B-B14F-4D97-AF65-F5344CB8AC3E}">
        <p14:creationId xmlns:p14="http://schemas.microsoft.com/office/powerpoint/2010/main" val="236856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Tieka</a:t>
            </a:r>
          </a:p>
          <a:p>
            <a:endParaRPr lang="en-US" sz="1600" dirty="0" smtClean="0"/>
          </a:p>
          <a:p>
            <a:r>
              <a:rPr lang="en-US" sz="1600" dirty="0" smtClean="0"/>
              <a:t>EOF </a:t>
            </a:r>
            <a:r>
              <a:rPr lang="en-US" sz="1600" dirty="0"/>
              <a:t>has been present at TCNJ for 50 years as well</a:t>
            </a:r>
          </a:p>
          <a:p>
            <a:r>
              <a:rPr lang="en-US" sz="1600" dirty="0"/>
              <a:t>Here, our mission is to facilitate student transitions by addressing students’ developmental concerns.  </a:t>
            </a:r>
          </a:p>
          <a:p>
            <a:r>
              <a:rPr lang="en-US" sz="1600" dirty="0"/>
              <a:t>Our goal FOR and WITH our students is to ensure they are college </a:t>
            </a:r>
            <a:r>
              <a:rPr lang="en-US" sz="1600" dirty="0" smtClean="0"/>
              <a:t>ready.</a:t>
            </a:r>
            <a:r>
              <a:rPr lang="en-US" sz="1600" baseline="0" dirty="0" smtClean="0"/>
              <a:t>  That they</a:t>
            </a:r>
            <a:r>
              <a:rPr lang="en-US" sz="1600" dirty="0" smtClean="0"/>
              <a:t> </a:t>
            </a:r>
            <a:r>
              <a:rPr lang="en-US" sz="1600" dirty="0"/>
              <a:t>adjust positively to the academic, social, and personal aspects of college, gain academic success, and persist to graduation in 4 years.</a:t>
            </a:r>
          </a:p>
          <a:p>
            <a:r>
              <a:rPr lang="en-US" sz="1600" dirty="0"/>
              <a:t>We want our graduates to be prepared to be competitive in any and all of their post-graduation goals, be it full-time work, contributing to their communities, or pursuing graduate school</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A1E449EB-14D6-41F6-8DFF-F7F2D16FFDEF}" type="slidenum">
              <a:rPr lang="en-US" smtClean="0"/>
              <a:pPr/>
              <a:t>9</a:t>
            </a:fld>
            <a:endParaRPr lang="en-US" dirty="0"/>
          </a:p>
        </p:txBody>
      </p:sp>
    </p:spTree>
    <p:extLst>
      <p:ext uri="{BB962C8B-B14F-4D97-AF65-F5344CB8AC3E}">
        <p14:creationId xmlns:p14="http://schemas.microsoft.com/office/powerpoint/2010/main" val="323495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Tieka</a:t>
            </a:r>
          </a:p>
          <a:p>
            <a:endParaRPr lang="en-US" baseline="0" dirty="0" smtClean="0"/>
          </a:p>
          <a:p>
            <a:r>
              <a:rPr lang="en-US" baseline="0" dirty="0" smtClean="0"/>
              <a:t>Specifically, the </a:t>
            </a:r>
            <a:r>
              <a:rPr lang="en-US" baseline="0" dirty="0"/>
              <a:t>EOF program at TCNJ </a:t>
            </a:r>
          </a:p>
          <a:p>
            <a:pPr marL="171450" indent="-171450">
              <a:buFontTx/>
              <a:buChar char="-"/>
            </a:pPr>
            <a:r>
              <a:rPr lang="en-US" baseline="0" dirty="0"/>
              <a:t>Has the highest graduation rate of all NJ senior public colleges</a:t>
            </a:r>
          </a:p>
          <a:p>
            <a:pPr marL="171450" indent="-171450">
              <a:buFontTx/>
              <a:buChar char="-"/>
            </a:pPr>
            <a:r>
              <a:rPr lang="en-US" baseline="0" dirty="0" smtClean="0"/>
              <a:t>Regarding our graduation rate, in the last 3 years, our students have sustained a 4-year graduation rate over 70… </a:t>
            </a:r>
            <a:r>
              <a:rPr lang="en-US" baseline="0" dirty="0"/>
              <a:t>Let me contextualize that number for you a bit – nationally, the 4-year graduation rate is around 60%. Our EOF </a:t>
            </a:r>
            <a:r>
              <a:rPr lang="en-US" baseline="0" dirty="0" smtClean="0"/>
              <a:t>student at TCNJ </a:t>
            </a:r>
            <a:r>
              <a:rPr lang="en-US" baseline="0" dirty="0"/>
              <a:t>are significantly outpacing that number.</a:t>
            </a:r>
          </a:p>
          <a:p>
            <a:r>
              <a:rPr lang="en-US" baseline="0" dirty="0"/>
              <a:t>We have </a:t>
            </a:r>
            <a:r>
              <a:rPr lang="en-US" baseline="0" dirty="0" smtClean="0"/>
              <a:t>approximately 350 </a:t>
            </a:r>
            <a:r>
              <a:rPr lang="en-US" baseline="0" dirty="0"/>
              <a:t>students </a:t>
            </a:r>
            <a:r>
              <a:rPr lang="en-US" baseline="0" dirty="0" smtClean="0"/>
              <a:t>in the TCNJ EOF program, </a:t>
            </a:r>
            <a:r>
              <a:rPr lang="en-US" baseline="0" dirty="0"/>
              <a:t>and 96% of them are in good academic standing at the </a:t>
            </a:r>
            <a:r>
              <a:rPr lang="en-US" baseline="0" dirty="0" smtClean="0"/>
              <a:t>college. In fact last semester, </a:t>
            </a:r>
            <a:r>
              <a:rPr lang="en-US" dirty="0" smtClean="0"/>
              <a:t>41.7% of all the TCNJ EOF students made the Deans</a:t>
            </a:r>
            <a:r>
              <a:rPr lang="en-US" baseline="0" dirty="0" smtClean="0"/>
              <a:t> List in Fall 2020, and of those</a:t>
            </a:r>
          </a:p>
          <a:p>
            <a:r>
              <a:rPr lang="en-US" baseline="0" dirty="0" smtClean="0"/>
              <a:t>29 have a 4.0 term GPA for the fall</a:t>
            </a:r>
            <a:endParaRPr lang="en-US" dirty="0" smtClean="0"/>
          </a:p>
          <a:p>
            <a:pPr marL="0" indent="0">
              <a:buFontTx/>
              <a:buNone/>
            </a:pPr>
            <a:r>
              <a:rPr lang="en-US" baseline="0" dirty="0" smtClean="0"/>
              <a:t>Those </a:t>
            </a:r>
            <a:r>
              <a:rPr lang="en-US" baseline="0" dirty="0"/>
              <a:t>are numbers we are proud of, and I hope they allow you to see yourself </a:t>
            </a:r>
            <a:r>
              <a:rPr lang="en-US" baseline="0" dirty="0" smtClean="0"/>
              <a:t>among those very </a:t>
            </a:r>
            <a:r>
              <a:rPr lang="en-US" baseline="0" dirty="0"/>
              <a:t>positive </a:t>
            </a:r>
            <a:r>
              <a:rPr lang="en-US" baseline="0" dirty="0" smtClean="0"/>
              <a:t>statistics.</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AB572B5-EDDC-4A5B-B54E-06417AD9801F}" type="slidenum">
              <a:rPr lang="en-US" smtClean="0"/>
              <a:t>10</a:t>
            </a:fld>
            <a:endParaRPr lang="en-US" dirty="0"/>
          </a:p>
        </p:txBody>
      </p:sp>
    </p:spTree>
    <p:extLst>
      <p:ext uri="{BB962C8B-B14F-4D97-AF65-F5344CB8AC3E}">
        <p14:creationId xmlns:p14="http://schemas.microsoft.com/office/powerpoint/2010/main" val="2693407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Lion">
  <p:cSld name="Title Slide Lion">
    <p:spTree>
      <p:nvGrpSpPr>
        <p:cNvPr id="1" name="Shape 15"/>
        <p:cNvGrpSpPr/>
        <p:nvPr/>
      </p:nvGrpSpPr>
      <p:grpSpPr>
        <a:xfrm>
          <a:off x="0" y="0"/>
          <a:ext cx="0" cy="0"/>
          <a:chOff x="0" y="0"/>
          <a:chExt cx="0" cy="0"/>
        </a:xfrm>
      </p:grpSpPr>
      <p:pic>
        <p:nvPicPr>
          <p:cNvPr id="16" name="Shape 16" descr="templateb-image-1.jpg"/>
          <p:cNvPicPr preferRelativeResize="0"/>
          <p:nvPr/>
        </p:nvPicPr>
        <p:blipFill rotWithShape="1">
          <a:blip r:embed="rId2">
            <a:alphaModFix/>
          </a:blip>
          <a:srcRect/>
          <a:stretch/>
        </p:blipFill>
        <p:spPr>
          <a:xfrm>
            <a:off x="1345258" y="0"/>
            <a:ext cx="7825064" cy="3211608"/>
          </a:xfrm>
          <a:prstGeom prst="rect">
            <a:avLst/>
          </a:prstGeom>
          <a:noFill/>
          <a:ln>
            <a:noFill/>
          </a:ln>
        </p:spPr>
      </p:pic>
      <p:sp>
        <p:nvSpPr>
          <p:cNvPr id="17" name="Shape 17"/>
          <p:cNvSpPr txBox="1">
            <a:spLocks noGrp="1"/>
          </p:cNvSpPr>
          <p:nvPr>
            <p:ph type="ctrTitle"/>
          </p:nvPr>
        </p:nvSpPr>
        <p:spPr>
          <a:xfrm>
            <a:off x="1783251" y="3833916"/>
            <a:ext cx="7086600" cy="806450"/>
          </a:xfrm>
          <a:prstGeom prst="rect">
            <a:avLst/>
          </a:prstGeom>
          <a:noFill/>
          <a:ln>
            <a:noFill/>
          </a:ln>
        </p:spPr>
        <p:txBody>
          <a:bodyPr spcFirstLastPara="1" wrap="square" lIns="91425" tIns="91425" rIns="91425" bIns="91425" anchor="b" anchorCtr="0"/>
          <a:lstStyle>
            <a:lvl1pPr marL="0" marR="0" lvl="0" indent="0" algn="l" rtl="0">
              <a:lnSpc>
                <a:spcPct val="80000"/>
              </a:lnSpc>
              <a:spcBef>
                <a:spcPts val="0"/>
              </a:spcBef>
              <a:spcAft>
                <a:spcPts val="0"/>
              </a:spcAft>
              <a:buClr>
                <a:srgbClr val="294D70"/>
              </a:buClr>
              <a:buSzPts val="4400"/>
              <a:buFont typeface="Garamond"/>
              <a:buNone/>
              <a:defRPr sz="4400" b="0" i="0" u="none" strike="noStrike" cap="none">
                <a:solidFill>
                  <a:srgbClr val="294D70"/>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1783251" y="4712300"/>
            <a:ext cx="7086600" cy="773390"/>
          </a:xfrm>
          <a:prstGeom prst="rect">
            <a:avLst/>
          </a:prstGeom>
          <a:noFill/>
          <a:ln>
            <a:noFill/>
          </a:ln>
        </p:spPr>
        <p:txBody>
          <a:bodyPr spcFirstLastPara="1" wrap="square" lIns="91425" tIns="91425" rIns="91425" bIns="91425" anchor="t" anchorCtr="0"/>
          <a:lstStyle>
            <a:lvl1pPr marL="0" marR="0" lvl="0" indent="0" algn="l" rtl="0">
              <a:spcBef>
                <a:spcPts val="360"/>
              </a:spcBef>
              <a:spcAft>
                <a:spcPts val="0"/>
              </a:spcAft>
              <a:buClr>
                <a:srgbClr val="D29D27"/>
              </a:buClr>
              <a:buSzPts val="1800"/>
              <a:buFont typeface="Arial"/>
              <a:buNone/>
              <a:defRPr sz="1800" b="0" i="1" u="none" strike="noStrike" cap="none">
                <a:solidFill>
                  <a:srgbClr val="D29D27"/>
                </a:solidFill>
                <a:latin typeface="Arial"/>
                <a:ea typeface="Arial"/>
                <a:cs typeface="Arial"/>
                <a:sym typeface="Arial"/>
              </a:defRPr>
            </a:lvl1pPr>
            <a:lvl2pPr marL="457200" marR="0" lvl="1" indent="0" algn="ctr"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24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22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p:nvPr/>
        </p:nvSpPr>
        <p:spPr>
          <a:xfrm>
            <a:off x="0" y="0"/>
            <a:ext cx="1432910" cy="6858000"/>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0" name="Shape 20"/>
          <p:cNvCxnSpPr/>
          <p:nvPr/>
        </p:nvCxnSpPr>
        <p:spPr>
          <a:xfrm>
            <a:off x="1432910" y="0"/>
            <a:ext cx="0" cy="6858000"/>
          </a:xfrm>
          <a:prstGeom prst="straightConnector1">
            <a:avLst/>
          </a:prstGeom>
          <a:noFill/>
          <a:ln w="28575" cap="flat" cmpd="sng">
            <a:solidFill>
              <a:srgbClr val="7F7F7F"/>
            </a:solidFill>
            <a:prstDash val="solid"/>
            <a:round/>
            <a:headEnd type="none" w="med" len="med"/>
            <a:tailEnd type="none" w="med" len="med"/>
          </a:ln>
          <a:effectLst>
            <a:outerShdw blurRad="40000" dist="20000" dir="5400000" rotWithShape="0">
              <a:srgbClr val="000000">
                <a:alpha val="37647"/>
              </a:srgbClr>
            </a:outerShdw>
          </a:effectLst>
        </p:spPr>
      </p:cxnSp>
      <p:cxnSp>
        <p:nvCxnSpPr>
          <p:cNvPr id="21" name="Shape 21"/>
          <p:cNvCxnSpPr/>
          <p:nvPr/>
        </p:nvCxnSpPr>
        <p:spPr>
          <a:xfrm>
            <a:off x="1900621" y="4636987"/>
            <a:ext cx="7243379" cy="0"/>
          </a:xfrm>
          <a:prstGeom prst="straightConnector1">
            <a:avLst/>
          </a:prstGeom>
          <a:noFill/>
          <a:ln w="9525" cap="flat" cmpd="sng">
            <a:solidFill>
              <a:srgbClr val="BFBFBF"/>
            </a:solidFill>
            <a:prstDash val="solid"/>
            <a:round/>
            <a:headEnd type="none" w="med" len="med"/>
            <a:tailEnd type="none" w="med" len="med"/>
          </a:ln>
        </p:spPr>
      </p:cxnSp>
      <p:cxnSp>
        <p:nvCxnSpPr>
          <p:cNvPr id="22" name="Shape 22"/>
          <p:cNvCxnSpPr/>
          <p:nvPr/>
        </p:nvCxnSpPr>
        <p:spPr>
          <a:xfrm>
            <a:off x="1432910" y="3215073"/>
            <a:ext cx="7711090" cy="0"/>
          </a:xfrm>
          <a:prstGeom prst="straightConnector1">
            <a:avLst/>
          </a:prstGeom>
          <a:noFill/>
          <a:ln w="28575" cap="flat" cmpd="sng">
            <a:solidFill>
              <a:srgbClr val="7F7F7F"/>
            </a:solidFill>
            <a:prstDash val="solid"/>
            <a:round/>
            <a:headEnd type="none" w="med" len="med"/>
            <a:tailEnd type="none" w="med" len="med"/>
          </a:ln>
        </p:spPr>
      </p:cxnSp>
      <p:sp>
        <p:nvSpPr>
          <p:cNvPr id="23" name="Shape 23"/>
          <p:cNvSpPr txBox="1">
            <a:spLocks noGrp="1"/>
          </p:cNvSpPr>
          <p:nvPr>
            <p:ph type="body" idx="2"/>
          </p:nvPr>
        </p:nvSpPr>
        <p:spPr>
          <a:xfrm>
            <a:off x="1783250" y="5586066"/>
            <a:ext cx="3621305" cy="60167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2pPr>
            <a:lvl3pPr marL="1371600" marR="0" lvl="2"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4pPr>
            <a:lvl5pPr marL="2286000" marR="0" lvl="4" indent="-228600" algn="l" rtl="0">
              <a:spcBef>
                <a:spcPts val="22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Shape 24" descr="color-mb.jpg"/>
          <p:cNvPicPr preferRelativeResize="0"/>
          <p:nvPr/>
        </p:nvPicPr>
        <p:blipFill rotWithShape="1">
          <a:blip r:embed="rId3">
            <a:alphaModFix/>
          </a:blip>
          <a:srcRect/>
          <a:stretch/>
        </p:blipFill>
        <p:spPr>
          <a:xfrm>
            <a:off x="5954887" y="5836571"/>
            <a:ext cx="2812815" cy="7854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5"/>
        <p:cNvGrpSpPr/>
        <p:nvPr/>
      </p:nvGrpSpPr>
      <p:grpSpPr>
        <a:xfrm>
          <a:off x="0" y="0"/>
          <a:ext cx="0" cy="0"/>
          <a:chOff x="0" y="0"/>
          <a:chExt cx="0" cy="0"/>
        </a:xfrm>
      </p:grpSpPr>
      <p:sp>
        <p:nvSpPr>
          <p:cNvPr id="116" name="Shape 116"/>
          <p:cNvSpPr txBox="1">
            <a:spLocks noGrp="1"/>
          </p:cNvSpPr>
          <p:nvPr>
            <p:ph type="dt" idx="10"/>
          </p:nvPr>
        </p:nvSpPr>
        <p:spPr>
          <a:xfrm>
            <a:off x="357139" y="6059151"/>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400" b="0" i="0" u="none" strike="noStrike" cap="none">
                <a:solidFill>
                  <a:srgbClr val="888888"/>
                </a:solidFill>
                <a:latin typeface="Helvetica Neue Light"/>
                <a:ea typeface="Helvetica Neue Light"/>
                <a:cs typeface="Helvetica Neue Light"/>
                <a:sym typeface="Helvetica Neue Light"/>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cxnSp>
        <p:nvCxnSpPr>
          <p:cNvPr id="117" name="Shape 117"/>
          <p:cNvCxnSpPr/>
          <p:nvPr/>
        </p:nvCxnSpPr>
        <p:spPr>
          <a:xfrm>
            <a:off x="8775833" y="1021133"/>
            <a:ext cx="376851" cy="6940"/>
          </a:xfrm>
          <a:prstGeom prst="straightConnector1">
            <a:avLst/>
          </a:prstGeom>
          <a:noFill/>
          <a:ln w="9525" cap="flat" cmpd="sng">
            <a:solidFill>
              <a:srgbClr val="BFBFBF"/>
            </a:solidFill>
            <a:prstDash val="solid"/>
            <a:round/>
            <a:headEnd type="none" w="med" len="med"/>
            <a:tailEnd type="none" w="med" len="med"/>
          </a:ln>
        </p:spPr>
      </p:cxnSp>
      <p:sp>
        <p:nvSpPr>
          <p:cNvPr id="118" name="Shape 118"/>
          <p:cNvSpPr/>
          <p:nvPr/>
        </p:nvSpPr>
        <p:spPr>
          <a:xfrm>
            <a:off x="8385989" y="794202"/>
            <a:ext cx="488628" cy="48862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5A5A5"/>
              </a:solidFill>
              <a:latin typeface="Calibri"/>
              <a:ea typeface="Calibri"/>
              <a:cs typeface="Calibri"/>
              <a:sym typeface="Calibri"/>
            </a:endParaRPr>
          </a:p>
        </p:txBody>
      </p:sp>
      <p:sp>
        <p:nvSpPr>
          <p:cNvPr id="119" name="Shape 119"/>
          <p:cNvSpPr txBox="1">
            <a:spLocks noGrp="1"/>
          </p:cNvSpPr>
          <p:nvPr>
            <p:ph type="sldNum" idx="12"/>
          </p:nvPr>
        </p:nvSpPr>
        <p:spPr>
          <a:xfrm>
            <a:off x="8297335" y="691436"/>
            <a:ext cx="669010" cy="66900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1pPr>
            <a:lvl2pPr marL="0" marR="0" lvl="1"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2pPr>
            <a:lvl3pPr marL="0" marR="0" lvl="2"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3pPr>
            <a:lvl4pPr marL="0" marR="0" lvl="3"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4pPr>
            <a:lvl5pPr marL="0" marR="0" lvl="4"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5pPr>
            <a:lvl6pPr marL="0" marR="0" lvl="5"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6pPr>
            <a:lvl7pPr marL="0" marR="0" lvl="6"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7pPr>
            <a:lvl8pPr marL="0" marR="0" lvl="7"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8pPr>
            <a:lvl9pPr marL="0" marR="0" lvl="8"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20" name="Shape 120" descr="wordmark.jpg"/>
          <p:cNvPicPr preferRelativeResize="0"/>
          <p:nvPr/>
        </p:nvPicPr>
        <p:blipFill rotWithShape="1">
          <a:blip r:embed="rId2">
            <a:alphaModFix/>
          </a:blip>
          <a:srcRect/>
          <a:stretch/>
        </p:blipFill>
        <p:spPr>
          <a:xfrm>
            <a:off x="6757939" y="6074353"/>
            <a:ext cx="1947334" cy="421565"/>
          </a:xfrm>
          <a:prstGeom prst="rect">
            <a:avLst/>
          </a:prstGeom>
          <a:noFill/>
          <a:ln>
            <a:noFill/>
          </a:ln>
        </p:spPr>
      </p:pic>
      <p:sp>
        <p:nvSpPr>
          <p:cNvPr id="121" name="Shape 121"/>
          <p:cNvSpPr/>
          <p:nvPr/>
        </p:nvSpPr>
        <p:spPr>
          <a:xfrm rot="5400000">
            <a:off x="4445432" y="2166264"/>
            <a:ext cx="253133" cy="9144001"/>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22" name="Shape 122"/>
          <p:cNvCxnSpPr/>
          <p:nvPr/>
        </p:nvCxnSpPr>
        <p:spPr>
          <a:xfrm>
            <a:off x="-2" y="6596303"/>
            <a:ext cx="9152686" cy="0"/>
          </a:xfrm>
          <a:prstGeom prst="straightConnector1">
            <a:avLst/>
          </a:prstGeom>
          <a:noFill/>
          <a:ln w="28575" cap="flat" cmpd="sng">
            <a:solidFill>
              <a:srgbClr val="7F7F7F"/>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No Pg#">
  <p:cSld name="Blank No Pg#">
    <p:spTree>
      <p:nvGrpSpPr>
        <p:cNvPr id="1" name="Shape 123"/>
        <p:cNvGrpSpPr/>
        <p:nvPr/>
      </p:nvGrpSpPr>
      <p:grpSpPr>
        <a:xfrm>
          <a:off x="0" y="0"/>
          <a:ext cx="0" cy="0"/>
          <a:chOff x="0" y="0"/>
          <a:chExt cx="0" cy="0"/>
        </a:xfrm>
      </p:grpSpPr>
      <p:sp>
        <p:nvSpPr>
          <p:cNvPr id="124" name="Shape 124"/>
          <p:cNvSpPr txBox="1">
            <a:spLocks noGrp="1"/>
          </p:cNvSpPr>
          <p:nvPr>
            <p:ph type="dt" idx="10"/>
          </p:nvPr>
        </p:nvSpPr>
        <p:spPr>
          <a:xfrm>
            <a:off x="357139" y="6059151"/>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400" b="0" i="0" u="none" strike="noStrike" cap="none">
                <a:solidFill>
                  <a:srgbClr val="888888"/>
                </a:solidFill>
                <a:latin typeface="Helvetica Neue Light"/>
                <a:ea typeface="Helvetica Neue Light"/>
                <a:cs typeface="Helvetica Neue Light"/>
                <a:sym typeface="Helvetica Neue Light"/>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25" name="Shape 125" descr="wordmark.jpg"/>
          <p:cNvPicPr preferRelativeResize="0"/>
          <p:nvPr/>
        </p:nvPicPr>
        <p:blipFill rotWithShape="1">
          <a:blip r:embed="rId2">
            <a:alphaModFix/>
          </a:blip>
          <a:srcRect/>
          <a:stretch/>
        </p:blipFill>
        <p:spPr>
          <a:xfrm>
            <a:off x="6757939" y="6074353"/>
            <a:ext cx="1947334" cy="421565"/>
          </a:xfrm>
          <a:prstGeom prst="rect">
            <a:avLst/>
          </a:prstGeom>
          <a:noFill/>
          <a:ln>
            <a:noFill/>
          </a:ln>
        </p:spPr>
      </p:pic>
      <p:sp>
        <p:nvSpPr>
          <p:cNvPr id="126" name="Shape 126"/>
          <p:cNvSpPr/>
          <p:nvPr/>
        </p:nvSpPr>
        <p:spPr>
          <a:xfrm rot="5400000">
            <a:off x="4445432" y="2166264"/>
            <a:ext cx="253133" cy="9144001"/>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27" name="Shape 127"/>
          <p:cNvCxnSpPr/>
          <p:nvPr/>
        </p:nvCxnSpPr>
        <p:spPr>
          <a:xfrm>
            <a:off x="-2" y="6596303"/>
            <a:ext cx="9152686" cy="0"/>
          </a:xfrm>
          <a:prstGeom prst="straightConnector1">
            <a:avLst/>
          </a:prstGeom>
          <a:noFill/>
          <a:ln w="28575" cap="flat" cmpd="sng">
            <a:solidFill>
              <a:srgbClr val="7F7F7F"/>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93F90-4FE5-42E1-A1A0-32318885A2EF}" type="datetimeFigureOut">
              <a:rPr lang="en-US" smtClean="0"/>
              <a:pPr/>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AAEE2-B5FF-4D7C-A44B-380089EEB834}" type="slidenum">
              <a:rPr lang="en-US" smtClean="0"/>
              <a:pPr/>
              <a:t>‹#›</a:t>
            </a:fld>
            <a:endParaRPr lang="en-US"/>
          </a:p>
        </p:txBody>
      </p:sp>
    </p:spTree>
    <p:extLst>
      <p:ext uri="{BB962C8B-B14F-4D97-AF65-F5344CB8AC3E}">
        <p14:creationId xmlns:p14="http://schemas.microsoft.com/office/powerpoint/2010/main" val="188605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5D7789C-7892-49A8-A831-8B1A2BC6D045}" type="slidenum">
              <a:rPr lang="en-US"/>
              <a:pPr>
                <a:defRPr/>
              </a:pPr>
              <a:t>‹#›</a:t>
            </a:fld>
            <a:endParaRPr lang="en-US"/>
          </a:p>
        </p:txBody>
      </p:sp>
    </p:spTree>
    <p:extLst>
      <p:ext uri="{BB962C8B-B14F-4D97-AF65-F5344CB8AC3E}">
        <p14:creationId xmlns:p14="http://schemas.microsoft.com/office/powerpoint/2010/main" val="106353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Green Hall">
  <p:cSld name="Title Slide Green Hall">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2">
            <a:alphaModFix/>
          </a:blip>
          <a:srcRect/>
          <a:stretch/>
        </p:blipFill>
        <p:spPr>
          <a:xfrm>
            <a:off x="1345259" y="0"/>
            <a:ext cx="7825062" cy="3211608"/>
          </a:xfrm>
          <a:prstGeom prst="rect">
            <a:avLst/>
          </a:prstGeom>
          <a:noFill/>
          <a:ln>
            <a:noFill/>
          </a:ln>
        </p:spPr>
      </p:pic>
      <p:sp>
        <p:nvSpPr>
          <p:cNvPr id="27" name="Shape 27"/>
          <p:cNvSpPr txBox="1">
            <a:spLocks noGrp="1"/>
          </p:cNvSpPr>
          <p:nvPr>
            <p:ph type="ctrTitle"/>
          </p:nvPr>
        </p:nvSpPr>
        <p:spPr>
          <a:xfrm>
            <a:off x="1783251" y="3833916"/>
            <a:ext cx="7086600" cy="806450"/>
          </a:xfrm>
          <a:prstGeom prst="rect">
            <a:avLst/>
          </a:prstGeom>
          <a:noFill/>
          <a:ln>
            <a:noFill/>
          </a:ln>
        </p:spPr>
        <p:txBody>
          <a:bodyPr spcFirstLastPara="1" wrap="square" lIns="91425" tIns="91425" rIns="91425" bIns="91425" anchor="b" anchorCtr="0"/>
          <a:lstStyle>
            <a:lvl1pPr marL="0" marR="0" lvl="0" indent="0" algn="l" rtl="0">
              <a:lnSpc>
                <a:spcPct val="80000"/>
              </a:lnSpc>
              <a:spcBef>
                <a:spcPts val="0"/>
              </a:spcBef>
              <a:spcAft>
                <a:spcPts val="0"/>
              </a:spcAft>
              <a:buClr>
                <a:srgbClr val="294D70"/>
              </a:buClr>
              <a:buSzPts val="4400"/>
              <a:buFont typeface="Garamond"/>
              <a:buNone/>
              <a:defRPr sz="4400" b="0" i="0" u="none" strike="noStrike" cap="none">
                <a:solidFill>
                  <a:srgbClr val="294D70"/>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Shape 28"/>
          <p:cNvSpPr txBox="1">
            <a:spLocks noGrp="1"/>
          </p:cNvSpPr>
          <p:nvPr>
            <p:ph type="subTitle" idx="1"/>
          </p:nvPr>
        </p:nvSpPr>
        <p:spPr>
          <a:xfrm>
            <a:off x="1783251" y="4712300"/>
            <a:ext cx="7086600" cy="773390"/>
          </a:xfrm>
          <a:prstGeom prst="rect">
            <a:avLst/>
          </a:prstGeom>
          <a:noFill/>
          <a:ln>
            <a:noFill/>
          </a:ln>
        </p:spPr>
        <p:txBody>
          <a:bodyPr spcFirstLastPara="1" wrap="square" lIns="91425" tIns="91425" rIns="91425" bIns="91425" anchor="t" anchorCtr="0"/>
          <a:lstStyle>
            <a:lvl1pPr marL="0" marR="0" lvl="0" indent="0" algn="l" rtl="0">
              <a:spcBef>
                <a:spcPts val="360"/>
              </a:spcBef>
              <a:spcAft>
                <a:spcPts val="0"/>
              </a:spcAft>
              <a:buClr>
                <a:srgbClr val="D29D27"/>
              </a:buClr>
              <a:buSzPts val="1800"/>
              <a:buFont typeface="Arial"/>
              <a:buNone/>
              <a:defRPr sz="1800" b="0" i="1" u="none" strike="noStrike" cap="none">
                <a:solidFill>
                  <a:srgbClr val="D29D27"/>
                </a:solidFill>
                <a:latin typeface="Arial"/>
                <a:ea typeface="Arial"/>
                <a:cs typeface="Arial"/>
                <a:sym typeface="Arial"/>
              </a:defRPr>
            </a:lvl1pPr>
            <a:lvl2pPr marL="457200" marR="0" lvl="1" indent="0" algn="ctr"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24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22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9" name="Shape 29"/>
          <p:cNvSpPr/>
          <p:nvPr/>
        </p:nvSpPr>
        <p:spPr>
          <a:xfrm>
            <a:off x="0" y="0"/>
            <a:ext cx="1432910" cy="6858000"/>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0" name="Shape 30"/>
          <p:cNvCxnSpPr/>
          <p:nvPr/>
        </p:nvCxnSpPr>
        <p:spPr>
          <a:xfrm>
            <a:off x="1432910" y="0"/>
            <a:ext cx="0" cy="6858000"/>
          </a:xfrm>
          <a:prstGeom prst="straightConnector1">
            <a:avLst/>
          </a:prstGeom>
          <a:noFill/>
          <a:ln w="28575" cap="flat" cmpd="sng">
            <a:solidFill>
              <a:srgbClr val="7F7F7F"/>
            </a:solidFill>
            <a:prstDash val="solid"/>
            <a:round/>
            <a:headEnd type="none" w="med" len="med"/>
            <a:tailEnd type="none" w="med" len="med"/>
          </a:ln>
          <a:effectLst>
            <a:outerShdw blurRad="40000" dist="20000" dir="5400000" rotWithShape="0">
              <a:srgbClr val="000000">
                <a:alpha val="37647"/>
              </a:srgbClr>
            </a:outerShdw>
          </a:effectLst>
        </p:spPr>
      </p:cxnSp>
      <p:cxnSp>
        <p:nvCxnSpPr>
          <p:cNvPr id="31" name="Shape 31"/>
          <p:cNvCxnSpPr/>
          <p:nvPr/>
        </p:nvCxnSpPr>
        <p:spPr>
          <a:xfrm>
            <a:off x="1900621" y="4636987"/>
            <a:ext cx="7243379" cy="0"/>
          </a:xfrm>
          <a:prstGeom prst="straightConnector1">
            <a:avLst/>
          </a:prstGeom>
          <a:noFill/>
          <a:ln w="9525" cap="flat" cmpd="sng">
            <a:solidFill>
              <a:srgbClr val="BFBFBF"/>
            </a:solidFill>
            <a:prstDash val="solid"/>
            <a:round/>
            <a:headEnd type="none" w="med" len="med"/>
            <a:tailEnd type="none" w="med" len="med"/>
          </a:ln>
        </p:spPr>
      </p:cxnSp>
      <p:cxnSp>
        <p:nvCxnSpPr>
          <p:cNvPr id="32" name="Shape 32"/>
          <p:cNvCxnSpPr/>
          <p:nvPr/>
        </p:nvCxnSpPr>
        <p:spPr>
          <a:xfrm>
            <a:off x="1432910" y="3215073"/>
            <a:ext cx="7711090" cy="0"/>
          </a:xfrm>
          <a:prstGeom prst="straightConnector1">
            <a:avLst/>
          </a:prstGeom>
          <a:noFill/>
          <a:ln w="28575" cap="flat" cmpd="sng">
            <a:solidFill>
              <a:srgbClr val="7F7F7F"/>
            </a:solidFill>
            <a:prstDash val="solid"/>
            <a:round/>
            <a:headEnd type="none" w="med" len="med"/>
            <a:tailEnd type="none" w="med" len="med"/>
          </a:ln>
        </p:spPr>
      </p:cxnSp>
      <p:sp>
        <p:nvSpPr>
          <p:cNvPr id="33" name="Shape 33"/>
          <p:cNvSpPr txBox="1">
            <a:spLocks noGrp="1"/>
          </p:cNvSpPr>
          <p:nvPr>
            <p:ph type="body" idx="2"/>
          </p:nvPr>
        </p:nvSpPr>
        <p:spPr>
          <a:xfrm>
            <a:off x="1783250" y="5586066"/>
            <a:ext cx="3621305" cy="60167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2pPr>
            <a:lvl3pPr marL="1371600" marR="0" lvl="2"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4pPr>
            <a:lvl5pPr marL="2286000" marR="0" lvl="4" indent="-228600" algn="l" rtl="0">
              <a:spcBef>
                <a:spcPts val="22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 name="Shape 34" descr="color-mb.jpg"/>
          <p:cNvPicPr preferRelativeResize="0"/>
          <p:nvPr/>
        </p:nvPicPr>
        <p:blipFill rotWithShape="1">
          <a:blip r:embed="rId3">
            <a:alphaModFix/>
          </a:blip>
          <a:srcRect/>
          <a:stretch/>
        </p:blipFill>
        <p:spPr>
          <a:xfrm>
            <a:off x="5954887" y="5836571"/>
            <a:ext cx="2812815" cy="785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Students">
  <p:cSld name="Title Slide Students">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2">
            <a:alphaModFix/>
          </a:blip>
          <a:srcRect/>
          <a:stretch/>
        </p:blipFill>
        <p:spPr>
          <a:xfrm>
            <a:off x="1345259" y="0"/>
            <a:ext cx="7825062" cy="3211607"/>
          </a:xfrm>
          <a:prstGeom prst="rect">
            <a:avLst/>
          </a:prstGeom>
          <a:noFill/>
          <a:ln>
            <a:noFill/>
          </a:ln>
        </p:spPr>
      </p:pic>
      <p:sp>
        <p:nvSpPr>
          <p:cNvPr id="37" name="Shape 37"/>
          <p:cNvSpPr txBox="1">
            <a:spLocks noGrp="1"/>
          </p:cNvSpPr>
          <p:nvPr>
            <p:ph type="ctrTitle"/>
          </p:nvPr>
        </p:nvSpPr>
        <p:spPr>
          <a:xfrm>
            <a:off x="1783251" y="3833916"/>
            <a:ext cx="7086600" cy="806450"/>
          </a:xfrm>
          <a:prstGeom prst="rect">
            <a:avLst/>
          </a:prstGeom>
          <a:noFill/>
          <a:ln>
            <a:noFill/>
          </a:ln>
        </p:spPr>
        <p:txBody>
          <a:bodyPr spcFirstLastPara="1" wrap="square" lIns="91425" tIns="91425" rIns="91425" bIns="91425" anchor="b" anchorCtr="0"/>
          <a:lstStyle>
            <a:lvl1pPr marL="0" marR="0" lvl="0" indent="0" algn="l" rtl="0">
              <a:lnSpc>
                <a:spcPct val="80000"/>
              </a:lnSpc>
              <a:spcBef>
                <a:spcPts val="0"/>
              </a:spcBef>
              <a:spcAft>
                <a:spcPts val="0"/>
              </a:spcAft>
              <a:buClr>
                <a:srgbClr val="294D70"/>
              </a:buClr>
              <a:buSzPts val="4400"/>
              <a:buFont typeface="Garamond"/>
              <a:buNone/>
              <a:defRPr sz="4400" b="0" i="0" u="none" strike="noStrike" cap="none">
                <a:solidFill>
                  <a:srgbClr val="294D70"/>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subTitle" idx="1"/>
          </p:nvPr>
        </p:nvSpPr>
        <p:spPr>
          <a:xfrm>
            <a:off x="1783251" y="4712300"/>
            <a:ext cx="7086600" cy="773390"/>
          </a:xfrm>
          <a:prstGeom prst="rect">
            <a:avLst/>
          </a:prstGeom>
          <a:noFill/>
          <a:ln>
            <a:noFill/>
          </a:ln>
        </p:spPr>
        <p:txBody>
          <a:bodyPr spcFirstLastPara="1" wrap="square" lIns="91425" tIns="91425" rIns="91425" bIns="91425" anchor="t" anchorCtr="0"/>
          <a:lstStyle>
            <a:lvl1pPr marL="0" marR="0" lvl="0" indent="0" algn="l" rtl="0">
              <a:spcBef>
                <a:spcPts val="360"/>
              </a:spcBef>
              <a:spcAft>
                <a:spcPts val="0"/>
              </a:spcAft>
              <a:buClr>
                <a:srgbClr val="D29D27"/>
              </a:buClr>
              <a:buSzPts val="1800"/>
              <a:buFont typeface="Arial"/>
              <a:buNone/>
              <a:defRPr sz="1800" b="0" i="1" u="none" strike="noStrike" cap="none">
                <a:solidFill>
                  <a:srgbClr val="D29D27"/>
                </a:solidFill>
                <a:latin typeface="Arial"/>
                <a:ea typeface="Arial"/>
                <a:cs typeface="Arial"/>
                <a:sym typeface="Arial"/>
              </a:defRPr>
            </a:lvl1pPr>
            <a:lvl2pPr marL="457200" marR="0" lvl="1" indent="0" algn="ctr"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24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22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9" name="Shape 39"/>
          <p:cNvSpPr/>
          <p:nvPr/>
        </p:nvSpPr>
        <p:spPr>
          <a:xfrm>
            <a:off x="0" y="0"/>
            <a:ext cx="1432910" cy="6858000"/>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0" name="Shape 40"/>
          <p:cNvCxnSpPr/>
          <p:nvPr/>
        </p:nvCxnSpPr>
        <p:spPr>
          <a:xfrm>
            <a:off x="1432910" y="0"/>
            <a:ext cx="0" cy="6858000"/>
          </a:xfrm>
          <a:prstGeom prst="straightConnector1">
            <a:avLst/>
          </a:prstGeom>
          <a:noFill/>
          <a:ln w="28575" cap="flat" cmpd="sng">
            <a:solidFill>
              <a:srgbClr val="7F7F7F"/>
            </a:solidFill>
            <a:prstDash val="solid"/>
            <a:round/>
            <a:headEnd type="none" w="med" len="med"/>
            <a:tailEnd type="none" w="med" len="med"/>
          </a:ln>
          <a:effectLst>
            <a:outerShdw blurRad="40000" dist="20000" dir="5400000" rotWithShape="0">
              <a:srgbClr val="000000">
                <a:alpha val="37647"/>
              </a:srgbClr>
            </a:outerShdw>
          </a:effectLst>
        </p:spPr>
      </p:cxnSp>
      <p:cxnSp>
        <p:nvCxnSpPr>
          <p:cNvPr id="41" name="Shape 41"/>
          <p:cNvCxnSpPr/>
          <p:nvPr/>
        </p:nvCxnSpPr>
        <p:spPr>
          <a:xfrm>
            <a:off x="1900621" y="4636987"/>
            <a:ext cx="7243379" cy="0"/>
          </a:xfrm>
          <a:prstGeom prst="straightConnector1">
            <a:avLst/>
          </a:prstGeom>
          <a:noFill/>
          <a:ln w="9525" cap="flat" cmpd="sng">
            <a:solidFill>
              <a:srgbClr val="BFBFBF"/>
            </a:solidFill>
            <a:prstDash val="solid"/>
            <a:round/>
            <a:headEnd type="none" w="med" len="med"/>
            <a:tailEnd type="none" w="med" len="med"/>
          </a:ln>
        </p:spPr>
      </p:cxnSp>
      <p:cxnSp>
        <p:nvCxnSpPr>
          <p:cNvPr id="42" name="Shape 42"/>
          <p:cNvCxnSpPr/>
          <p:nvPr/>
        </p:nvCxnSpPr>
        <p:spPr>
          <a:xfrm>
            <a:off x="1432910" y="3215073"/>
            <a:ext cx="7711090" cy="0"/>
          </a:xfrm>
          <a:prstGeom prst="straightConnector1">
            <a:avLst/>
          </a:prstGeom>
          <a:noFill/>
          <a:ln w="28575" cap="flat" cmpd="sng">
            <a:solidFill>
              <a:srgbClr val="7F7F7F"/>
            </a:solidFill>
            <a:prstDash val="solid"/>
            <a:round/>
            <a:headEnd type="none" w="med" len="med"/>
            <a:tailEnd type="none" w="med" len="med"/>
          </a:ln>
        </p:spPr>
      </p:cxnSp>
      <p:sp>
        <p:nvSpPr>
          <p:cNvPr id="43" name="Shape 43"/>
          <p:cNvSpPr txBox="1">
            <a:spLocks noGrp="1"/>
          </p:cNvSpPr>
          <p:nvPr>
            <p:ph type="body" idx="2"/>
          </p:nvPr>
        </p:nvSpPr>
        <p:spPr>
          <a:xfrm>
            <a:off x="1783250" y="5586066"/>
            <a:ext cx="3621305" cy="60167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2pPr>
            <a:lvl3pPr marL="1371600" marR="0" lvl="2"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4pPr>
            <a:lvl5pPr marL="2286000" marR="0" lvl="4" indent="-228600" algn="l" rtl="0">
              <a:spcBef>
                <a:spcPts val="22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 name="Shape 44" descr="color-mb.jpg"/>
          <p:cNvPicPr preferRelativeResize="0"/>
          <p:nvPr/>
        </p:nvPicPr>
        <p:blipFill rotWithShape="1">
          <a:blip r:embed="rId3">
            <a:alphaModFix/>
          </a:blip>
          <a:srcRect/>
          <a:stretch/>
        </p:blipFill>
        <p:spPr>
          <a:xfrm>
            <a:off x="5954887" y="5836571"/>
            <a:ext cx="2812815" cy="785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Insert Picture">
  <p:cSld name="Title Slide Insert Picture">
    <p:spTree>
      <p:nvGrpSpPr>
        <p:cNvPr id="1" name="Shape 45"/>
        <p:cNvGrpSpPr/>
        <p:nvPr/>
      </p:nvGrpSpPr>
      <p:grpSpPr>
        <a:xfrm>
          <a:off x="0" y="0"/>
          <a:ext cx="0" cy="0"/>
          <a:chOff x="0" y="0"/>
          <a:chExt cx="0" cy="0"/>
        </a:xfrm>
      </p:grpSpPr>
      <p:sp>
        <p:nvSpPr>
          <p:cNvPr id="46" name="Shape 46"/>
          <p:cNvSpPr/>
          <p:nvPr/>
        </p:nvSpPr>
        <p:spPr>
          <a:xfrm>
            <a:off x="1432910" y="0"/>
            <a:ext cx="7711090" cy="3215072"/>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Shape 47"/>
          <p:cNvSpPr>
            <a:spLocks noGrp="1"/>
          </p:cNvSpPr>
          <p:nvPr>
            <p:ph type="pic" idx="2"/>
          </p:nvPr>
        </p:nvSpPr>
        <p:spPr>
          <a:xfrm>
            <a:off x="1432910" y="-1"/>
            <a:ext cx="7711090" cy="3215073"/>
          </a:xfrm>
          <a:prstGeom prst="rect">
            <a:avLst/>
          </a:prstGeom>
          <a:noFill/>
          <a:ln>
            <a:noFill/>
          </a:ln>
        </p:spPr>
        <p:txBody>
          <a:bodyPr spcFirstLastPara="1" wrap="square" lIns="91425" tIns="91425" rIns="91425" bIns="91425" anchor="t" anchorCtr="0"/>
          <a:lstStyle>
            <a:lvl1pPr marL="0" marR="0" lvl="0" indent="0" algn="ctr" rtl="0">
              <a:spcBef>
                <a:spcPts val="380"/>
              </a:spcBef>
              <a:spcAft>
                <a:spcPts val="0"/>
              </a:spcAft>
              <a:buClr>
                <a:srgbClr val="3F3F3F"/>
              </a:buClr>
              <a:buSzPts val="1900"/>
              <a:buFont typeface="Arial"/>
              <a:buNone/>
              <a:defRPr sz="1900" b="0" i="0" u="none" strike="noStrike" cap="none">
                <a:solidFill>
                  <a:srgbClr val="3F3F3F"/>
                </a:solidFill>
                <a:latin typeface="Arial"/>
                <a:ea typeface="Arial"/>
                <a:cs typeface="Arial"/>
                <a:sym typeface="Arial"/>
              </a:defRPr>
            </a:lvl1pPr>
            <a:lvl2pPr marL="742950" marR="0" lvl="1" indent="-28575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143000" marR="0" lvl="2" indent="-228600" algn="l" rtl="0">
              <a:spcBef>
                <a:spcPts val="28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3pPr>
            <a:lvl4pPr marL="1600200" marR="0" lvl="3" indent="-2286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4pPr>
            <a:lvl5pPr marL="2057400" marR="0" lvl="4" indent="-228600" algn="l" rtl="0">
              <a:spcBef>
                <a:spcPts val="220"/>
              </a:spcBef>
              <a:spcAft>
                <a:spcPts val="0"/>
              </a:spcAft>
              <a:buClr>
                <a:srgbClr val="3F3F3F"/>
              </a:buClr>
              <a:buSzPts val="1100"/>
              <a:buFont typeface="Arial"/>
              <a:buChar char="»"/>
              <a:defRPr sz="1100" b="0" i="0" u="none" strike="noStrike" cap="none">
                <a:solidFill>
                  <a:srgbClr val="3F3F3F"/>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ctrTitle"/>
          </p:nvPr>
        </p:nvSpPr>
        <p:spPr>
          <a:xfrm>
            <a:off x="1783251" y="3833916"/>
            <a:ext cx="7086600" cy="806450"/>
          </a:xfrm>
          <a:prstGeom prst="rect">
            <a:avLst/>
          </a:prstGeom>
          <a:noFill/>
          <a:ln>
            <a:noFill/>
          </a:ln>
        </p:spPr>
        <p:txBody>
          <a:bodyPr spcFirstLastPara="1" wrap="square" lIns="91425" tIns="91425" rIns="91425" bIns="91425" anchor="b" anchorCtr="0"/>
          <a:lstStyle>
            <a:lvl1pPr marL="0" marR="0" lvl="0" indent="0" algn="l" rtl="0">
              <a:lnSpc>
                <a:spcPct val="80000"/>
              </a:lnSpc>
              <a:spcBef>
                <a:spcPts val="0"/>
              </a:spcBef>
              <a:spcAft>
                <a:spcPts val="0"/>
              </a:spcAft>
              <a:buClr>
                <a:srgbClr val="294D70"/>
              </a:buClr>
              <a:buSzPts val="4400"/>
              <a:buFont typeface="Garamond"/>
              <a:buNone/>
              <a:defRPr sz="4400" b="0" i="0" u="none" strike="noStrike" cap="none">
                <a:solidFill>
                  <a:srgbClr val="294D70"/>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Shape 49"/>
          <p:cNvSpPr txBox="1">
            <a:spLocks noGrp="1"/>
          </p:cNvSpPr>
          <p:nvPr>
            <p:ph type="subTitle" idx="1"/>
          </p:nvPr>
        </p:nvSpPr>
        <p:spPr>
          <a:xfrm>
            <a:off x="1783251" y="4712300"/>
            <a:ext cx="7086600" cy="773390"/>
          </a:xfrm>
          <a:prstGeom prst="rect">
            <a:avLst/>
          </a:prstGeom>
          <a:noFill/>
          <a:ln>
            <a:noFill/>
          </a:ln>
        </p:spPr>
        <p:txBody>
          <a:bodyPr spcFirstLastPara="1" wrap="square" lIns="91425" tIns="91425" rIns="91425" bIns="91425" anchor="t" anchorCtr="0"/>
          <a:lstStyle>
            <a:lvl1pPr marL="0" marR="0" lvl="0" indent="0" algn="l" rtl="0">
              <a:spcBef>
                <a:spcPts val="360"/>
              </a:spcBef>
              <a:spcAft>
                <a:spcPts val="0"/>
              </a:spcAft>
              <a:buClr>
                <a:srgbClr val="D29D27"/>
              </a:buClr>
              <a:buSzPts val="1800"/>
              <a:buFont typeface="Arial"/>
              <a:buNone/>
              <a:defRPr sz="1800" b="0" i="1" u="none" strike="noStrike" cap="none">
                <a:solidFill>
                  <a:srgbClr val="D29D27"/>
                </a:solidFill>
                <a:latin typeface="Arial"/>
                <a:ea typeface="Arial"/>
                <a:cs typeface="Arial"/>
                <a:sym typeface="Arial"/>
              </a:defRPr>
            </a:lvl1pPr>
            <a:lvl2pPr marL="457200" marR="0" lvl="1" indent="0" algn="ctr"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24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22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0" name="Shape 50"/>
          <p:cNvSpPr/>
          <p:nvPr/>
        </p:nvSpPr>
        <p:spPr>
          <a:xfrm>
            <a:off x="0" y="0"/>
            <a:ext cx="1432910" cy="6858000"/>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51" name="Shape 51"/>
          <p:cNvCxnSpPr/>
          <p:nvPr/>
        </p:nvCxnSpPr>
        <p:spPr>
          <a:xfrm>
            <a:off x="1432910" y="0"/>
            <a:ext cx="0" cy="6858000"/>
          </a:xfrm>
          <a:prstGeom prst="straightConnector1">
            <a:avLst/>
          </a:prstGeom>
          <a:noFill/>
          <a:ln w="28575" cap="flat" cmpd="sng">
            <a:solidFill>
              <a:srgbClr val="7F7F7F"/>
            </a:solidFill>
            <a:prstDash val="solid"/>
            <a:round/>
            <a:headEnd type="none" w="med" len="med"/>
            <a:tailEnd type="none" w="med" len="med"/>
          </a:ln>
          <a:effectLst>
            <a:outerShdw blurRad="40000" dist="20000" dir="5400000" rotWithShape="0">
              <a:srgbClr val="000000">
                <a:alpha val="37647"/>
              </a:srgbClr>
            </a:outerShdw>
          </a:effectLst>
        </p:spPr>
      </p:cxnSp>
      <p:cxnSp>
        <p:nvCxnSpPr>
          <p:cNvPr id="52" name="Shape 52"/>
          <p:cNvCxnSpPr/>
          <p:nvPr/>
        </p:nvCxnSpPr>
        <p:spPr>
          <a:xfrm>
            <a:off x="1900621" y="4636987"/>
            <a:ext cx="7243379" cy="0"/>
          </a:xfrm>
          <a:prstGeom prst="straightConnector1">
            <a:avLst/>
          </a:prstGeom>
          <a:noFill/>
          <a:ln w="9525" cap="flat" cmpd="sng">
            <a:solidFill>
              <a:srgbClr val="BFBFBF"/>
            </a:solidFill>
            <a:prstDash val="solid"/>
            <a:round/>
            <a:headEnd type="none" w="med" len="med"/>
            <a:tailEnd type="none" w="med" len="med"/>
          </a:ln>
        </p:spPr>
      </p:cxnSp>
      <p:cxnSp>
        <p:nvCxnSpPr>
          <p:cNvPr id="53" name="Shape 53"/>
          <p:cNvCxnSpPr/>
          <p:nvPr/>
        </p:nvCxnSpPr>
        <p:spPr>
          <a:xfrm>
            <a:off x="1432910" y="3215073"/>
            <a:ext cx="7711090" cy="0"/>
          </a:xfrm>
          <a:prstGeom prst="straightConnector1">
            <a:avLst/>
          </a:prstGeom>
          <a:noFill/>
          <a:ln w="28575" cap="flat" cmpd="sng">
            <a:solidFill>
              <a:srgbClr val="7F7F7F"/>
            </a:solidFill>
            <a:prstDash val="solid"/>
            <a:round/>
            <a:headEnd type="none" w="med" len="med"/>
            <a:tailEnd type="none" w="med" len="med"/>
          </a:ln>
        </p:spPr>
      </p:cxnSp>
      <p:sp>
        <p:nvSpPr>
          <p:cNvPr id="54" name="Shape 54"/>
          <p:cNvSpPr txBox="1">
            <a:spLocks noGrp="1"/>
          </p:cNvSpPr>
          <p:nvPr>
            <p:ph type="body" idx="3"/>
          </p:nvPr>
        </p:nvSpPr>
        <p:spPr>
          <a:xfrm>
            <a:off x="1783250" y="5586066"/>
            <a:ext cx="3621305" cy="60167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914400" marR="0" lvl="1" indent="-228600" algn="l" rtl="0">
              <a:spcBef>
                <a:spcPts val="32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2pPr>
            <a:lvl3pPr marL="1371600" marR="0" lvl="2"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4pPr>
            <a:lvl5pPr marL="2286000" marR="0" lvl="4" indent="-228600" algn="l" rtl="0">
              <a:spcBef>
                <a:spcPts val="220"/>
              </a:spcBef>
              <a:spcAft>
                <a:spcPts val="0"/>
              </a:spcAft>
              <a:buClr>
                <a:srgbClr val="3F3F3F"/>
              </a:buClr>
              <a:buSzPts val="1100"/>
              <a:buFont typeface="Arial"/>
              <a:buNone/>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5" name="Shape 55" descr="color-mb.jpg"/>
          <p:cNvPicPr preferRelativeResize="0"/>
          <p:nvPr/>
        </p:nvPicPr>
        <p:blipFill rotWithShape="1">
          <a:blip r:embed="rId2">
            <a:alphaModFix/>
          </a:blip>
          <a:srcRect/>
          <a:stretch/>
        </p:blipFill>
        <p:spPr>
          <a:xfrm>
            <a:off x="5954887" y="5836571"/>
            <a:ext cx="2812815" cy="785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56"/>
        <p:cNvGrpSpPr/>
        <p:nvPr/>
      </p:nvGrpSpPr>
      <p:grpSpPr>
        <a:xfrm>
          <a:off x="0" y="0"/>
          <a:ext cx="0" cy="0"/>
          <a:chOff x="0" y="0"/>
          <a:chExt cx="0" cy="0"/>
        </a:xfrm>
      </p:grpSpPr>
      <p:sp>
        <p:nvSpPr>
          <p:cNvPr id="57" name="Shape 57"/>
          <p:cNvSpPr/>
          <p:nvPr/>
        </p:nvSpPr>
        <p:spPr>
          <a:xfrm>
            <a:off x="0" y="0"/>
            <a:ext cx="9144000" cy="5522882"/>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Shape 58"/>
          <p:cNvSpPr txBox="1">
            <a:spLocks noGrp="1"/>
          </p:cNvSpPr>
          <p:nvPr>
            <p:ph type="ctrTitle"/>
          </p:nvPr>
        </p:nvSpPr>
        <p:spPr>
          <a:xfrm>
            <a:off x="970398" y="2427663"/>
            <a:ext cx="7367446" cy="806450"/>
          </a:xfrm>
          <a:prstGeom prst="rect">
            <a:avLst/>
          </a:prstGeom>
          <a:noFill/>
          <a:ln>
            <a:noFill/>
          </a:ln>
        </p:spPr>
        <p:txBody>
          <a:bodyPr spcFirstLastPara="1" wrap="square" lIns="91425" tIns="91425" rIns="91425" bIns="91425" anchor="ctr" anchorCtr="0"/>
          <a:lstStyle>
            <a:lvl1pPr marL="0" marR="0" lvl="0" indent="0" algn="ctr" rtl="0">
              <a:lnSpc>
                <a:spcPct val="80000"/>
              </a:lnSpc>
              <a:spcBef>
                <a:spcPts val="0"/>
              </a:spcBef>
              <a:spcAft>
                <a:spcPts val="0"/>
              </a:spcAft>
              <a:buClr>
                <a:srgbClr val="FFFFFF"/>
              </a:buClr>
              <a:buSzPts val="5400"/>
              <a:buFont typeface="Garamond"/>
              <a:buNone/>
              <a:defRPr sz="5400" b="0" i="0" u="none" strike="noStrike" cap="none">
                <a:solidFill>
                  <a:srgbClr val="FFFFFF"/>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cxnSp>
        <p:nvCxnSpPr>
          <p:cNvPr id="59" name="Shape 59"/>
          <p:cNvCxnSpPr/>
          <p:nvPr/>
        </p:nvCxnSpPr>
        <p:spPr>
          <a:xfrm rot="10800000">
            <a:off x="0" y="5522882"/>
            <a:ext cx="9144001" cy="0"/>
          </a:xfrm>
          <a:prstGeom prst="straightConnector1">
            <a:avLst/>
          </a:prstGeom>
          <a:noFill/>
          <a:ln w="28575" cap="flat" cmpd="sng">
            <a:solidFill>
              <a:srgbClr val="7F7F7F"/>
            </a:solidFill>
            <a:prstDash val="solid"/>
            <a:round/>
            <a:headEnd type="none" w="med" len="med"/>
            <a:tailEnd type="none" w="med" len="med"/>
          </a:ln>
        </p:spPr>
      </p:cxnSp>
      <p:pic>
        <p:nvPicPr>
          <p:cNvPr id="60" name="Shape 60" descr="color-mb.jpg"/>
          <p:cNvPicPr preferRelativeResize="0"/>
          <p:nvPr/>
        </p:nvPicPr>
        <p:blipFill rotWithShape="1">
          <a:blip r:embed="rId2">
            <a:alphaModFix/>
          </a:blip>
          <a:srcRect/>
          <a:stretch/>
        </p:blipFill>
        <p:spPr>
          <a:xfrm>
            <a:off x="5954887" y="5836571"/>
            <a:ext cx="2812815" cy="785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2733400" y="2780457"/>
            <a:ext cx="6034302" cy="806450"/>
          </a:xfrm>
          <a:prstGeom prst="rect">
            <a:avLst/>
          </a:prstGeom>
          <a:noFill/>
          <a:ln>
            <a:noFill/>
          </a:ln>
        </p:spPr>
        <p:txBody>
          <a:bodyPr spcFirstLastPara="1" wrap="square" lIns="91425" tIns="91425" rIns="91425" bIns="91425" anchor="ctr" anchorCtr="0"/>
          <a:lstStyle>
            <a:lvl1pPr marL="0" marR="0" lvl="0" indent="0" algn="l" rtl="0">
              <a:lnSpc>
                <a:spcPct val="80000"/>
              </a:lnSpc>
              <a:spcBef>
                <a:spcPts val="0"/>
              </a:spcBef>
              <a:spcAft>
                <a:spcPts val="0"/>
              </a:spcAft>
              <a:buClr>
                <a:srgbClr val="1B334B"/>
              </a:buClr>
              <a:buSzPts val="4400"/>
              <a:buFont typeface="Garamond"/>
              <a:buNone/>
              <a:defRPr sz="4400" b="0" i="0" u="none" strike="noStrike" cap="none">
                <a:solidFill>
                  <a:srgbClr val="1B334B"/>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p:nvPr/>
        </p:nvSpPr>
        <p:spPr>
          <a:xfrm>
            <a:off x="0" y="0"/>
            <a:ext cx="2166656" cy="6858000"/>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64" name="Shape 64"/>
          <p:cNvCxnSpPr/>
          <p:nvPr/>
        </p:nvCxnSpPr>
        <p:spPr>
          <a:xfrm>
            <a:off x="2166656" y="0"/>
            <a:ext cx="0" cy="6858000"/>
          </a:xfrm>
          <a:prstGeom prst="straightConnector1">
            <a:avLst/>
          </a:prstGeom>
          <a:noFill/>
          <a:ln w="28575" cap="flat" cmpd="sng">
            <a:solidFill>
              <a:srgbClr val="7F7F7F"/>
            </a:solidFill>
            <a:prstDash val="solid"/>
            <a:round/>
            <a:headEnd type="none" w="med" len="med"/>
            <a:tailEnd type="none" w="med" len="med"/>
          </a:ln>
          <a:effectLst>
            <a:outerShdw blurRad="40000" dist="20000" dir="5400000" rotWithShape="0">
              <a:srgbClr val="000000">
                <a:alpha val="37647"/>
              </a:srgbClr>
            </a:outerShdw>
          </a:effectLst>
        </p:spPr>
      </p:cxnSp>
      <p:pic>
        <p:nvPicPr>
          <p:cNvPr id="65" name="Shape 65" descr="color-mb.jpg"/>
          <p:cNvPicPr preferRelativeResize="0"/>
          <p:nvPr/>
        </p:nvPicPr>
        <p:blipFill rotWithShape="1">
          <a:blip r:embed="rId2">
            <a:alphaModFix/>
          </a:blip>
          <a:srcRect/>
          <a:stretch/>
        </p:blipFill>
        <p:spPr>
          <a:xfrm>
            <a:off x="5954887" y="5836571"/>
            <a:ext cx="2812815" cy="7854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2 + Subtitle">
  <p:cSld name="Section 2 + Subtitle">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2733400" y="2499305"/>
            <a:ext cx="6034302" cy="806450"/>
          </a:xfrm>
          <a:prstGeom prst="rect">
            <a:avLst/>
          </a:prstGeom>
          <a:noFill/>
          <a:ln>
            <a:noFill/>
          </a:ln>
        </p:spPr>
        <p:txBody>
          <a:bodyPr spcFirstLastPara="1" wrap="square" lIns="91425" tIns="91425" rIns="91425" bIns="91425" anchor="b" anchorCtr="0"/>
          <a:lstStyle>
            <a:lvl1pPr marL="0" marR="0" lvl="0" indent="0" algn="l" rtl="0">
              <a:lnSpc>
                <a:spcPct val="70000"/>
              </a:lnSpc>
              <a:spcBef>
                <a:spcPts val="0"/>
              </a:spcBef>
              <a:spcAft>
                <a:spcPts val="0"/>
              </a:spcAft>
              <a:buClr>
                <a:srgbClr val="1B334B"/>
              </a:buClr>
              <a:buSzPts val="4400"/>
              <a:buFont typeface="Garamond"/>
              <a:buNone/>
              <a:defRPr sz="4400" b="0" i="0" u="none" strike="noStrike" cap="none">
                <a:solidFill>
                  <a:srgbClr val="1B334B"/>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8" name="Shape 68"/>
          <p:cNvSpPr txBox="1">
            <a:spLocks noGrp="1"/>
          </p:cNvSpPr>
          <p:nvPr>
            <p:ph type="subTitle" idx="1"/>
          </p:nvPr>
        </p:nvSpPr>
        <p:spPr>
          <a:xfrm>
            <a:off x="2733400" y="3441744"/>
            <a:ext cx="6034302" cy="773390"/>
          </a:xfrm>
          <a:prstGeom prst="rect">
            <a:avLst/>
          </a:prstGeom>
          <a:noFill/>
          <a:ln>
            <a:noFill/>
          </a:ln>
        </p:spPr>
        <p:txBody>
          <a:bodyPr spcFirstLastPara="1" wrap="square" lIns="91425" tIns="91425" rIns="91425" bIns="91425" anchor="t" anchorCtr="0"/>
          <a:lstStyle>
            <a:lvl1pPr marL="0" marR="0" lvl="0" indent="0" algn="l" rtl="0">
              <a:spcBef>
                <a:spcPts val="360"/>
              </a:spcBef>
              <a:spcAft>
                <a:spcPts val="0"/>
              </a:spcAft>
              <a:buClr>
                <a:srgbClr val="D29D27"/>
              </a:buClr>
              <a:buSzPts val="1800"/>
              <a:buFont typeface="Arial"/>
              <a:buNone/>
              <a:defRPr sz="1800" b="0" i="1" u="none" strike="noStrike" cap="none">
                <a:solidFill>
                  <a:srgbClr val="D29D27"/>
                </a:solidFill>
                <a:latin typeface="Arial"/>
                <a:ea typeface="Arial"/>
                <a:cs typeface="Arial"/>
                <a:sym typeface="Arial"/>
              </a:defRPr>
            </a:lvl1pPr>
            <a:lvl2pPr marL="457200" marR="0" lvl="1" indent="0" algn="ctr"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24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22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9" name="Shape 69"/>
          <p:cNvSpPr/>
          <p:nvPr/>
        </p:nvSpPr>
        <p:spPr>
          <a:xfrm>
            <a:off x="0" y="0"/>
            <a:ext cx="2166656" cy="6858000"/>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70" name="Shape 70"/>
          <p:cNvCxnSpPr/>
          <p:nvPr/>
        </p:nvCxnSpPr>
        <p:spPr>
          <a:xfrm>
            <a:off x="2166656" y="0"/>
            <a:ext cx="0" cy="6858000"/>
          </a:xfrm>
          <a:prstGeom prst="straightConnector1">
            <a:avLst/>
          </a:prstGeom>
          <a:noFill/>
          <a:ln w="28575" cap="flat" cmpd="sng">
            <a:solidFill>
              <a:srgbClr val="7F7F7F"/>
            </a:solidFill>
            <a:prstDash val="solid"/>
            <a:round/>
            <a:headEnd type="none" w="med" len="med"/>
            <a:tailEnd type="none" w="med" len="med"/>
          </a:ln>
          <a:effectLst>
            <a:outerShdw blurRad="40000" dist="20000" dir="5400000" rotWithShape="0">
              <a:srgbClr val="000000">
                <a:alpha val="37647"/>
              </a:srgbClr>
            </a:outerShdw>
          </a:effectLst>
        </p:spPr>
      </p:cxnSp>
      <p:cxnSp>
        <p:nvCxnSpPr>
          <p:cNvPr id="71" name="Shape 71"/>
          <p:cNvCxnSpPr/>
          <p:nvPr/>
        </p:nvCxnSpPr>
        <p:spPr>
          <a:xfrm>
            <a:off x="2835314" y="3361106"/>
            <a:ext cx="6308686" cy="0"/>
          </a:xfrm>
          <a:prstGeom prst="straightConnector1">
            <a:avLst/>
          </a:prstGeom>
          <a:noFill/>
          <a:ln w="9525" cap="flat" cmpd="sng">
            <a:solidFill>
              <a:srgbClr val="BFBFBF"/>
            </a:solidFill>
            <a:prstDash val="solid"/>
            <a:round/>
            <a:headEnd type="none" w="med" len="med"/>
            <a:tailEnd type="none" w="med" len="med"/>
          </a:ln>
        </p:spPr>
      </p:cxnSp>
      <p:pic>
        <p:nvPicPr>
          <p:cNvPr id="72" name="Shape 72" descr="color-mb.jpg"/>
          <p:cNvPicPr preferRelativeResize="0"/>
          <p:nvPr/>
        </p:nvPicPr>
        <p:blipFill rotWithShape="1">
          <a:blip r:embed="rId2">
            <a:alphaModFix/>
          </a:blip>
          <a:srcRect/>
          <a:stretch/>
        </p:blipFill>
        <p:spPr>
          <a:xfrm>
            <a:off x="5954887" y="5836571"/>
            <a:ext cx="2812815" cy="785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57139" y="178953"/>
            <a:ext cx="8229600" cy="849120"/>
          </a:xfrm>
          <a:prstGeom prst="rect">
            <a:avLst/>
          </a:prstGeom>
          <a:noFill/>
          <a:ln>
            <a:noFill/>
          </a:ln>
        </p:spPr>
        <p:txBody>
          <a:bodyPr spcFirstLastPara="1" wrap="square" lIns="91425" tIns="91425" rIns="91425" bIns="91425" anchor="b" anchorCtr="0"/>
          <a:lstStyle>
            <a:lvl1pPr marL="0" marR="0" lvl="0" indent="0" algn="l" rtl="0">
              <a:lnSpc>
                <a:spcPct val="80000"/>
              </a:lnSpc>
              <a:spcBef>
                <a:spcPts val="0"/>
              </a:spcBef>
              <a:spcAft>
                <a:spcPts val="0"/>
              </a:spcAft>
              <a:buClr>
                <a:srgbClr val="1B3054"/>
              </a:buClr>
              <a:buSzPts val="4000"/>
              <a:buFont typeface="Garamond"/>
              <a:buNone/>
              <a:defRPr sz="4000" b="0" i="0" u="none" strike="noStrike" cap="none">
                <a:solidFill>
                  <a:srgbClr val="1B3054"/>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Shape 75"/>
          <p:cNvSpPr txBox="1">
            <a:spLocks noGrp="1"/>
          </p:cNvSpPr>
          <p:nvPr>
            <p:ph type="dt" idx="10"/>
          </p:nvPr>
        </p:nvSpPr>
        <p:spPr>
          <a:xfrm>
            <a:off x="357139" y="6059151"/>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400" b="0" i="0" u="none" strike="noStrike" cap="none">
                <a:solidFill>
                  <a:srgbClr val="888888"/>
                </a:solidFill>
                <a:latin typeface="Helvetica Neue Light"/>
                <a:ea typeface="Helvetica Neue Light"/>
                <a:cs typeface="Helvetica Neue Light"/>
                <a:sym typeface="Helvetica Neue Light"/>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p:nvPr/>
        </p:nvSpPr>
        <p:spPr>
          <a:xfrm rot="5400000">
            <a:off x="4445432" y="2166264"/>
            <a:ext cx="253133" cy="9144001"/>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77" name="Shape 77"/>
          <p:cNvCxnSpPr/>
          <p:nvPr/>
        </p:nvCxnSpPr>
        <p:spPr>
          <a:xfrm>
            <a:off x="-2" y="6596303"/>
            <a:ext cx="9152686" cy="0"/>
          </a:xfrm>
          <a:prstGeom prst="straightConnector1">
            <a:avLst/>
          </a:prstGeom>
          <a:noFill/>
          <a:ln w="28575" cap="flat" cmpd="sng">
            <a:solidFill>
              <a:srgbClr val="7F7F7F"/>
            </a:solidFill>
            <a:prstDash val="solid"/>
            <a:round/>
            <a:headEnd type="none" w="med" len="med"/>
            <a:tailEnd type="none" w="med" len="med"/>
          </a:ln>
        </p:spPr>
      </p:cxnSp>
      <p:sp>
        <p:nvSpPr>
          <p:cNvPr id="78" name="Shape 78"/>
          <p:cNvSpPr txBox="1">
            <a:spLocks noGrp="1"/>
          </p:cNvSpPr>
          <p:nvPr>
            <p:ph type="body" idx="1"/>
          </p:nvPr>
        </p:nvSpPr>
        <p:spPr>
          <a:xfrm>
            <a:off x="357139" y="1018178"/>
            <a:ext cx="7208837" cy="4572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rgbClr val="D29D27"/>
              </a:buClr>
              <a:buSzPts val="1800"/>
              <a:buFont typeface="Arial"/>
              <a:buNone/>
              <a:defRPr sz="1800" b="0" i="1" u="none" strike="noStrike" cap="none">
                <a:solidFill>
                  <a:srgbClr val="D29D27"/>
                </a:solidFill>
                <a:latin typeface="Arial"/>
                <a:ea typeface="Arial"/>
                <a:cs typeface="Arial"/>
                <a:sym typeface="Arial"/>
              </a:defRPr>
            </a:lvl1pPr>
            <a:lvl2pPr marL="914400" marR="0" lvl="1"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17500" algn="l" rtl="0">
              <a:spcBef>
                <a:spcPts val="28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298450" algn="l" rtl="0">
              <a:spcBef>
                <a:spcPts val="220"/>
              </a:spcBef>
              <a:spcAft>
                <a:spcPts val="0"/>
              </a:spcAft>
              <a:buClr>
                <a:srgbClr val="3F3F3F"/>
              </a:buClr>
              <a:buSzPts val="1100"/>
              <a:buFont typeface="Arial"/>
              <a:buChar char="»"/>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9" name="Shape 79" descr="wordmark.jpg"/>
          <p:cNvPicPr preferRelativeResize="0"/>
          <p:nvPr/>
        </p:nvPicPr>
        <p:blipFill rotWithShape="1">
          <a:blip r:embed="rId2">
            <a:alphaModFix/>
          </a:blip>
          <a:srcRect/>
          <a:stretch/>
        </p:blipFill>
        <p:spPr>
          <a:xfrm>
            <a:off x="6757939" y="6074353"/>
            <a:ext cx="1947334" cy="421565"/>
          </a:xfrm>
          <a:prstGeom prst="rect">
            <a:avLst/>
          </a:prstGeom>
          <a:noFill/>
          <a:ln>
            <a:noFill/>
          </a:ln>
        </p:spPr>
      </p:pic>
      <p:sp>
        <p:nvSpPr>
          <p:cNvPr id="80" name="Shape 80"/>
          <p:cNvSpPr txBox="1">
            <a:spLocks noGrp="1"/>
          </p:cNvSpPr>
          <p:nvPr>
            <p:ph type="body" idx="2"/>
          </p:nvPr>
        </p:nvSpPr>
        <p:spPr>
          <a:xfrm>
            <a:off x="457200" y="1793394"/>
            <a:ext cx="8248650" cy="3878744"/>
          </a:xfrm>
          <a:prstGeom prst="rect">
            <a:avLst/>
          </a:prstGeom>
          <a:noFill/>
          <a:ln>
            <a:noFill/>
          </a:ln>
        </p:spPr>
        <p:txBody>
          <a:bodyPr spcFirstLastPara="1" wrap="square" lIns="91425" tIns="91425" rIns="91425" bIns="91425" anchor="t" anchorCtr="0"/>
          <a:lstStyle>
            <a:lvl1pPr marL="457200" marR="0" lvl="0" indent="-349250" algn="l" rtl="0">
              <a:spcBef>
                <a:spcPts val="380"/>
              </a:spcBef>
              <a:spcAft>
                <a:spcPts val="0"/>
              </a:spcAft>
              <a:buClr>
                <a:srgbClr val="3F3F3F"/>
              </a:buClr>
              <a:buSzPts val="1900"/>
              <a:buFont typeface="Arial"/>
              <a:buChar char="•"/>
              <a:defRPr sz="1900" b="0" i="0" u="none" strike="noStrike" cap="none">
                <a:solidFill>
                  <a:srgbClr val="3F3F3F"/>
                </a:solidFill>
                <a:latin typeface="Arial"/>
                <a:ea typeface="Arial"/>
                <a:cs typeface="Arial"/>
                <a:sym typeface="Arial"/>
              </a:defRPr>
            </a:lvl1pPr>
            <a:lvl2pPr marL="914400" marR="0" lvl="1"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17500" algn="l" rtl="0">
              <a:spcBef>
                <a:spcPts val="28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298450" algn="l" rtl="0">
              <a:spcBef>
                <a:spcPts val="220"/>
              </a:spcBef>
              <a:spcAft>
                <a:spcPts val="0"/>
              </a:spcAft>
              <a:buClr>
                <a:srgbClr val="3F3F3F"/>
              </a:buClr>
              <a:buSzPts val="1100"/>
              <a:buFont typeface="Arial"/>
              <a:buChar char="»"/>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81" name="Shape 81"/>
          <p:cNvCxnSpPr/>
          <p:nvPr/>
        </p:nvCxnSpPr>
        <p:spPr>
          <a:xfrm>
            <a:off x="8775833" y="1021133"/>
            <a:ext cx="376851" cy="6940"/>
          </a:xfrm>
          <a:prstGeom prst="straightConnector1">
            <a:avLst/>
          </a:prstGeom>
          <a:noFill/>
          <a:ln w="9525" cap="flat" cmpd="sng">
            <a:solidFill>
              <a:srgbClr val="BFBFBF"/>
            </a:solidFill>
            <a:prstDash val="solid"/>
            <a:round/>
            <a:headEnd type="none" w="med" len="med"/>
            <a:tailEnd type="none" w="med" len="med"/>
          </a:ln>
        </p:spPr>
      </p:cxnSp>
      <p:sp>
        <p:nvSpPr>
          <p:cNvPr id="82" name="Shape 82"/>
          <p:cNvSpPr/>
          <p:nvPr/>
        </p:nvSpPr>
        <p:spPr>
          <a:xfrm>
            <a:off x="8385989" y="794202"/>
            <a:ext cx="488628" cy="48862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5A5A5"/>
              </a:solidFill>
              <a:latin typeface="Calibri"/>
              <a:ea typeface="Calibri"/>
              <a:cs typeface="Calibri"/>
              <a:sym typeface="Calibri"/>
            </a:endParaRPr>
          </a:p>
        </p:txBody>
      </p:sp>
      <p:sp>
        <p:nvSpPr>
          <p:cNvPr id="83" name="Shape 83"/>
          <p:cNvSpPr txBox="1">
            <a:spLocks noGrp="1"/>
          </p:cNvSpPr>
          <p:nvPr>
            <p:ph type="sldNum" idx="12"/>
          </p:nvPr>
        </p:nvSpPr>
        <p:spPr>
          <a:xfrm>
            <a:off x="8297335" y="691436"/>
            <a:ext cx="669010" cy="66900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1pPr>
            <a:lvl2pPr marL="0" marR="0" lvl="1"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2pPr>
            <a:lvl3pPr marL="0" marR="0" lvl="2"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3pPr>
            <a:lvl4pPr marL="0" marR="0" lvl="3"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4pPr>
            <a:lvl5pPr marL="0" marR="0" lvl="4"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5pPr>
            <a:lvl6pPr marL="0" marR="0" lvl="5"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6pPr>
            <a:lvl7pPr marL="0" marR="0" lvl="6"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7pPr>
            <a:lvl8pPr marL="0" marR="0" lvl="7"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8pPr>
            <a:lvl9pPr marL="0" marR="0" lvl="8"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57139" y="178953"/>
            <a:ext cx="8229600" cy="849120"/>
          </a:xfrm>
          <a:prstGeom prst="rect">
            <a:avLst/>
          </a:prstGeom>
          <a:noFill/>
          <a:ln>
            <a:noFill/>
          </a:ln>
        </p:spPr>
        <p:txBody>
          <a:bodyPr spcFirstLastPara="1" wrap="square" lIns="91425" tIns="91425" rIns="91425" bIns="91425" anchor="b" anchorCtr="0"/>
          <a:lstStyle>
            <a:lvl1pPr marL="0" marR="0" lvl="0" indent="0" algn="l" rtl="0">
              <a:lnSpc>
                <a:spcPct val="80000"/>
              </a:lnSpc>
              <a:spcBef>
                <a:spcPts val="0"/>
              </a:spcBef>
              <a:spcAft>
                <a:spcPts val="0"/>
              </a:spcAft>
              <a:buClr>
                <a:srgbClr val="1B3054"/>
              </a:buClr>
              <a:buSzPts val="4000"/>
              <a:buFont typeface="Garamond"/>
              <a:buNone/>
              <a:defRPr sz="4000" b="0" i="0" u="none" strike="noStrike" cap="none">
                <a:solidFill>
                  <a:srgbClr val="1B3054"/>
                </a:solidFill>
                <a:latin typeface="Garamond"/>
                <a:ea typeface="Garamond"/>
                <a:cs typeface="Garamond"/>
                <a:sym typeface="Garamond"/>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dt" idx="10"/>
          </p:nvPr>
        </p:nvSpPr>
        <p:spPr>
          <a:xfrm>
            <a:off x="357139" y="6059151"/>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400" b="0" i="0" u="none" strike="noStrike" cap="none">
                <a:solidFill>
                  <a:srgbClr val="888888"/>
                </a:solidFill>
                <a:latin typeface="Helvetica Neue Light"/>
                <a:ea typeface="Helvetica Neue Light"/>
                <a:cs typeface="Helvetica Neue Light"/>
                <a:sym typeface="Helvetica Neue Light"/>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a:off x="357139" y="1018178"/>
            <a:ext cx="7208837" cy="4572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rgbClr val="D29D27"/>
              </a:buClr>
              <a:buSzPts val="1800"/>
              <a:buFont typeface="Arial"/>
              <a:buNone/>
              <a:defRPr sz="1800" b="0" i="1" u="none" strike="noStrike" cap="none">
                <a:solidFill>
                  <a:srgbClr val="D29D27"/>
                </a:solidFill>
                <a:latin typeface="Arial"/>
                <a:ea typeface="Arial"/>
                <a:cs typeface="Arial"/>
                <a:sym typeface="Arial"/>
              </a:defRPr>
            </a:lvl1pPr>
            <a:lvl2pPr marL="914400" marR="0" lvl="1"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17500" algn="l" rtl="0">
              <a:spcBef>
                <a:spcPts val="28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298450" algn="l" rtl="0">
              <a:spcBef>
                <a:spcPts val="220"/>
              </a:spcBef>
              <a:spcAft>
                <a:spcPts val="0"/>
              </a:spcAft>
              <a:buClr>
                <a:srgbClr val="3F3F3F"/>
              </a:buClr>
              <a:buSzPts val="1100"/>
              <a:buFont typeface="Arial"/>
              <a:buChar char="»"/>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8" name="Shape 88" descr="wordmark.jpg"/>
          <p:cNvPicPr preferRelativeResize="0"/>
          <p:nvPr/>
        </p:nvPicPr>
        <p:blipFill rotWithShape="1">
          <a:blip r:embed="rId2">
            <a:alphaModFix/>
          </a:blip>
          <a:srcRect/>
          <a:stretch/>
        </p:blipFill>
        <p:spPr>
          <a:xfrm>
            <a:off x="6757939" y="6074353"/>
            <a:ext cx="1947334" cy="421565"/>
          </a:xfrm>
          <a:prstGeom prst="rect">
            <a:avLst/>
          </a:prstGeom>
          <a:noFill/>
          <a:ln>
            <a:noFill/>
          </a:ln>
        </p:spPr>
      </p:pic>
      <p:sp>
        <p:nvSpPr>
          <p:cNvPr id="89" name="Shape 89"/>
          <p:cNvSpPr txBox="1">
            <a:spLocks noGrp="1"/>
          </p:cNvSpPr>
          <p:nvPr>
            <p:ph type="body" idx="2"/>
          </p:nvPr>
        </p:nvSpPr>
        <p:spPr>
          <a:xfrm>
            <a:off x="457200" y="1793394"/>
            <a:ext cx="3991648" cy="3878744"/>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1pPr>
            <a:lvl2pPr marL="914400" marR="0" lvl="1" indent="-355600" algn="l" rtl="0">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p:nvPr/>
        </p:nvSpPr>
        <p:spPr>
          <a:xfrm rot="5400000">
            <a:off x="4445432" y="2166264"/>
            <a:ext cx="253133" cy="9144001"/>
          </a:xfrm>
          <a:prstGeom prst="rect">
            <a:avLst/>
          </a:prstGeom>
          <a:solidFill>
            <a:srgbClr val="0921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1" name="Shape 91"/>
          <p:cNvCxnSpPr/>
          <p:nvPr/>
        </p:nvCxnSpPr>
        <p:spPr>
          <a:xfrm>
            <a:off x="-2" y="6596303"/>
            <a:ext cx="9152686" cy="0"/>
          </a:xfrm>
          <a:prstGeom prst="straightConnector1">
            <a:avLst/>
          </a:prstGeom>
          <a:noFill/>
          <a:ln w="28575" cap="flat" cmpd="sng">
            <a:solidFill>
              <a:srgbClr val="7F7F7F"/>
            </a:solidFill>
            <a:prstDash val="solid"/>
            <a:round/>
            <a:headEnd type="none" w="med" len="med"/>
            <a:tailEnd type="none" w="med" len="med"/>
          </a:ln>
        </p:spPr>
      </p:cxnSp>
      <p:sp>
        <p:nvSpPr>
          <p:cNvPr id="92" name="Shape 92"/>
          <p:cNvSpPr txBox="1">
            <a:spLocks noGrp="1"/>
          </p:cNvSpPr>
          <p:nvPr>
            <p:ph type="body" idx="3"/>
          </p:nvPr>
        </p:nvSpPr>
        <p:spPr>
          <a:xfrm>
            <a:off x="4713625" y="1793394"/>
            <a:ext cx="3991648" cy="3878744"/>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1pPr>
            <a:lvl2pPr marL="914400" marR="0" lvl="1" indent="-355600" algn="l" rtl="0">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2pPr>
            <a:lvl3pPr marL="1371600" marR="0" lvl="2" indent="-342900" algn="l" rtl="0">
              <a:spcBef>
                <a:spcPts val="36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3pPr>
            <a:lvl4pPr marL="1828800" marR="0" lvl="3"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L="2286000" marR="0" lvl="4"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93" name="Shape 93"/>
          <p:cNvCxnSpPr/>
          <p:nvPr/>
        </p:nvCxnSpPr>
        <p:spPr>
          <a:xfrm>
            <a:off x="8775833" y="1021133"/>
            <a:ext cx="376851" cy="6940"/>
          </a:xfrm>
          <a:prstGeom prst="straightConnector1">
            <a:avLst/>
          </a:prstGeom>
          <a:noFill/>
          <a:ln w="9525" cap="flat" cmpd="sng">
            <a:solidFill>
              <a:srgbClr val="BFBFBF"/>
            </a:solidFill>
            <a:prstDash val="solid"/>
            <a:round/>
            <a:headEnd type="none" w="med" len="med"/>
            <a:tailEnd type="none" w="med" len="med"/>
          </a:ln>
        </p:spPr>
      </p:cxnSp>
      <p:sp>
        <p:nvSpPr>
          <p:cNvPr id="94" name="Shape 94"/>
          <p:cNvSpPr/>
          <p:nvPr/>
        </p:nvSpPr>
        <p:spPr>
          <a:xfrm>
            <a:off x="8385989" y="794202"/>
            <a:ext cx="488628" cy="48862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A5A5A5"/>
              </a:solidFill>
              <a:latin typeface="Calibri"/>
              <a:ea typeface="Calibri"/>
              <a:cs typeface="Calibri"/>
              <a:sym typeface="Calibri"/>
            </a:endParaRPr>
          </a:p>
        </p:txBody>
      </p:sp>
      <p:sp>
        <p:nvSpPr>
          <p:cNvPr id="95" name="Shape 95"/>
          <p:cNvSpPr txBox="1">
            <a:spLocks noGrp="1"/>
          </p:cNvSpPr>
          <p:nvPr>
            <p:ph type="sldNum" idx="12"/>
          </p:nvPr>
        </p:nvSpPr>
        <p:spPr>
          <a:xfrm>
            <a:off x="8297335" y="691436"/>
            <a:ext cx="669010" cy="66900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1pPr>
            <a:lvl2pPr marL="0" marR="0" lvl="1"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2pPr>
            <a:lvl3pPr marL="0" marR="0" lvl="2"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3pPr>
            <a:lvl4pPr marL="0" marR="0" lvl="3"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4pPr>
            <a:lvl5pPr marL="0" marR="0" lvl="4"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5pPr>
            <a:lvl6pPr marL="0" marR="0" lvl="5"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6pPr>
            <a:lvl7pPr marL="0" marR="0" lvl="6"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7pPr>
            <a:lvl8pPr marL="0" marR="0" lvl="7"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8pPr>
            <a:lvl9pPr marL="0" marR="0" lvl="8" indent="0" algn="ctr" rtl="0">
              <a:spcBef>
                <a:spcPts val="0"/>
              </a:spcBef>
              <a:buNone/>
              <a:defRPr sz="1400" b="0" i="0" u="none" strike="noStrike" cap="none">
                <a:solidFill>
                  <a:srgbClr val="092159"/>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33333"/>
              </a:buClr>
              <a:buSzPts val="4400"/>
              <a:buFont typeface="Cambria"/>
              <a:buNone/>
              <a:defRPr sz="4400" b="0" i="0" u="none" strike="noStrike" cap="none">
                <a:solidFill>
                  <a:srgbClr val="333333"/>
                </a:solidFill>
                <a:latin typeface="Cambria"/>
                <a:ea typeface="Cambria"/>
                <a:cs typeface="Cambria"/>
                <a:sym typeface="Cambri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349250" algn="l" rtl="0">
              <a:spcBef>
                <a:spcPts val="380"/>
              </a:spcBef>
              <a:spcAft>
                <a:spcPts val="0"/>
              </a:spcAft>
              <a:buClr>
                <a:srgbClr val="3F3F3F"/>
              </a:buClr>
              <a:buSzPts val="1900"/>
              <a:buFont typeface="Arial"/>
              <a:buChar char="•"/>
              <a:defRPr sz="1900" b="0" i="0" u="none" strike="noStrike" cap="none">
                <a:solidFill>
                  <a:srgbClr val="3F3F3F"/>
                </a:solidFill>
                <a:latin typeface="Arial"/>
                <a:ea typeface="Arial"/>
                <a:cs typeface="Arial"/>
                <a:sym typeface="Arial"/>
              </a:defRPr>
            </a:lvl1pPr>
            <a:lvl2pPr marL="914400" marR="0" lvl="1"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17500" algn="l" rtl="0">
              <a:spcBef>
                <a:spcPts val="280"/>
              </a:spcBef>
              <a:spcAft>
                <a:spcPts val="0"/>
              </a:spcAft>
              <a:buClr>
                <a:srgbClr val="3F3F3F"/>
              </a:buClr>
              <a:buSzPts val="1400"/>
              <a:buFont typeface="Arial"/>
              <a:buChar char="•"/>
              <a:defRPr sz="140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298450" algn="l" rtl="0">
              <a:spcBef>
                <a:spcPts val="220"/>
              </a:spcBef>
              <a:spcAft>
                <a:spcPts val="0"/>
              </a:spcAft>
              <a:buClr>
                <a:srgbClr val="3F3F3F"/>
              </a:buClr>
              <a:buSzPts val="1100"/>
              <a:buFont typeface="Arial"/>
              <a:buChar char="»"/>
              <a:defRPr sz="11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9" r:id="rId10"/>
    <p:sldLayoutId id="2147483660"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hyperlink" Target="mailto:eofp@tcnj.edu" TargetMode="External"/><Relationship Id="rId4" Type="http://schemas.openxmlformats.org/officeDocument/2006/relationships/hyperlink" Target="mailto:Johnson.roy@tcnj.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7" name="Title 16"/>
          <p:cNvSpPr>
            <a:spLocks noGrp="1"/>
          </p:cNvSpPr>
          <p:nvPr>
            <p:ph type="ctrTitle"/>
          </p:nvPr>
        </p:nvSpPr>
        <p:spPr/>
        <p:txBody>
          <a:bodyPr/>
          <a:lstStyle/>
          <a:p>
            <a:pPr algn="ctr"/>
            <a:r>
              <a:rPr lang="en-US" sz="4100" b="1" dirty="0" smtClean="0"/>
              <a:t>Educational Opportunity Fund</a:t>
            </a:r>
            <a:endParaRPr lang="en-US" sz="4100" b="1" dirty="0"/>
          </a:p>
        </p:txBody>
      </p:sp>
      <p:sp>
        <p:nvSpPr>
          <p:cNvPr id="2" name="Subtitle 1"/>
          <p:cNvSpPr>
            <a:spLocks noGrp="1"/>
          </p:cNvSpPr>
          <p:nvPr>
            <p:ph type="subTitle" idx="1"/>
          </p:nvPr>
        </p:nvSpPr>
        <p:spPr/>
        <p:txBody>
          <a:bodyPr/>
          <a:lstStyle/>
          <a:p>
            <a:r>
              <a:rPr lang="en-US" sz="2000" b="1" dirty="0" smtClean="0"/>
              <a:t>Accepted Students Day</a:t>
            </a:r>
          </a:p>
          <a:p>
            <a:r>
              <a:rPr lang="en-US" sz="2000" b="1" dirty="0" smtClean="0"/>
              <a:t>April 2, 2022</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9817" y="317219"/>
            <a:ext cx="8115952" cy="1323439"/>
          </a:xfrm>
          <a:prstGeom prst="rect">
            <a:avLst/>
          </a:prstGeom>
          <a:ln cmpd="sng">
            <a:noFill/>
          </a:ln>
        </p:spPr>
        <p:txBody>
          <a:bodyPr wrap="square">
            <a:spAutoFit/>
          </a:bodyPr>
          <a:lstStyle/>
          <a:p>
            <a:r>
              <a:rPr lang="en-US" sz="5400" b="1" dirty="0">
                <a:ln w="15875">
                  <a:solidFill>
                    <a:srgbClr val="1D6295"/>
                  </a:solidFill>
                </a:ln>
                <a:solidFill>
                  <a:srgbClr val="FFC000"/>
                </a:solidFill>
                <a:latin typeface="Baskerville Old Face" panose="02020602080505020303" pitchFamily="18" charset="0"/>
              </a:rPr>
              <a:t>TCNJ </a:t>
            </a:r>
            <a:r>
              <a:rPr lang="en-US" sz="8000" b="1" u="sng" dirty="0">
                <a:ln w="15875">
                  <a:solidFill>
                    <a:srgbClr val="1D6295"/>
                  </a:solidFill>
                </a:ln>
                <a:solidFill>
                  <a:srgbClr val="FFC000"/>
                </a:solidFill>
                <a:latin typeface="Baskerville Old Face" panose="02020602080505020303" pitchFamily="18" charset="0"/>
              </a:rPr>
              <a:t>EOF</a:t>
            </a:r>
            <a:r>
              <a:rPr lang="en-US" sz="5400" b="1" dirty="0">
                <a:ln w="15875">
                  <a:solidFill>
                    <a:srgbClr val="1D6295"/>
                  </a:solidFill>
                </a:ln>
                <a:solidFill>
                  <a:srgbClr val="FFC000"/>
                </a:solidFill>
                <a:latin typeface="Baskerville Old Face" panose="02020602080505020303" pitchFamily="18" charset="0"/>
              </a:rPr>
              <a:t> Accolades</a:t>
            </a:r>
            <a:endParaRPr lang="en-US" sz="5400" dirty="0">
              <a:ln w="15875">
                <a:solidFill>
                  <a:srgbClr val="1D6295"/>
                </a:solidFill>
              </a:l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691" y="238313"/>
            <a:ext cx="562708" cy="767862"/>
          </a:xfrm>
          <a:prstGeom prst="rect">
            <a:avLst/>
          </a:prstGeom>
        </p:spPr>
      </p:pic>
      <p:sp>
        <p:nvSpPr>
          <p:cNvPr id="11" name="TextBox 10">
            <a:extLst>
              <a:ext uri="{FF2B5EF4-FFF2-40B4-BE49-F238E27FC236}">
                <a16:creationId xmlns:a16="http://schemas.microsoft.com/office/drawing/2014/main" id="{A6E04C27-08FD-42AC-80BA-91F36AB27BF7}"/>
              </a:ext>
            </a:extLst>
          </p:cNvPr>
          <p:cNvSpPr txBox="1"/>
          <p:nvPr/>
        </p:nvSpPr>
        <p:spPr>
          <a:xfrm>
            <a:off x="233650" y="1640658"/>
            <a:ext cx="8681749" cy="4324261"/>
          </a:xfrm>
          <a:prstGeom prst="rect">
            <a:avLst/>
          </a:prstGeom>
          <a:noFill/>
        </p:spPr>
        <p:txBody>
          <a:bodyPr wrap="square" rtlCol="0">
            <a:spAutoFit/>
          </a:bodyPr>
          <a:lstStyle/>
          <a:p>
            <a:pPr algn="ctr"/>
            <a:r>
              <a:rPr lang="en-US" sz="6000" dirty="0">
                <a:ln>
                  <a:solidFill>
                    <a:srgbClr val="1D6295"/>
                  </a:solidFill>
                </a:ln>
                <a:solidFill>
                  <a:srgbClr val="FFC000"/>
                </a:solidFill>
                <a:latin typeface="Baskerville Old Face" panose="02020602080505020303" pitchFamily="18" charset="0"/>
              </a:rPr>
              <a:t>#1 </a:t>
            </a:r>
            <a:r>
              <a:rPr lang="en-US" sz="2800" dirty="0">
                <a:solidFill>
                  <a:schemeClr val="accent2">
                    <a:lumMod val="75000"/>
                  </a:schemeClr>
                </a:solidFill>
                <a:latin typeface="Baskerville Old Face" panose="02020602080505020303" pitchFamily="18" charset="0"/>
              </a:rPr>
              <a:t>EOF Program with highest </a:t>
            </a:r>
            <a:r>
              <a:rPr lang="en-US" sz="2800" b="1" dirty="0">
                <a:solidFill>
                  <a:schemeClr val="accent2">
                    <a:lumMod val="75000"/>
                  </a:schemeClr>
                </a:solidFill>
                <a:latin typeface="Baskerville Old Face" panose="02020602080505020303" pitchFamily="18" charset="0"/>
              </a:rPr>
              <a:t>graduation rate </a:t>
            </a:r>
            <a:r>
              <a:rPr lang="en-US" sz="2800" dirty="0">
                <a:solidFill>
                  <a:schemeClr val="accent2">
                    <a:lumMod val="75000"/>
                  </a:schemeClr>
                </a:solidFill>
                <a:latin typeface="Baskerville Old Face" panose="02020602080505020303" pitchFamily="18" charset="0"/>
              </a:rPr>
              <a:t/>
            </a:r>
            <a:br>
              <a:rPr lang="en-US" sz="2800" dirty="0">
                <a:solidFill>
                  <a:schemeClr val="accent2">
                    <a:lumMod val="75000"/>
                  </a:schemeClr>
                </a:solidFill>
                <a:latin typeface="Baskerville Old Face" panose="02020602080505020303" pitchFamily="18" charset="0"/>
              </a:rPr>
            </a:br>
            <a:r>
              <a:rPr lang="en-US" sz="2800" dirty="0">
                <a:solidFill>
                  <a:schemeClr val="accent2">
                    <a:lumMod val="75000"/>
                  </a:schemeClr>
                </a:solidFill>
                <a:latin typeface="Baskerville Old Face" panose="02020602080505020303" pitchFamily="18" charset="0"/>
              </a:rPr>
              <a:t>in NJ senior public colleges</a:t>
            </a:r>
            <a:r>
              <a:rPr lang="en-US" dirty="0">
                <a:solidFill>
                  <a:schemeClr val="accent2">
                    <a:lumMod val="75000"/>
                  </a:schemeClr>
                </a:solidFill>
                <a:latin typeface="Baskerville Old Face" panose="02020602080505020303" pitchFamily="18" charset="0"/>
              </a:rPr>
              <a:t>	</a:t>
            </a:r>
            <a:endParaRPr lang="en-US" sz="1600" i="1" dirty="0">
              <a:solidFill>
                <a:schemeClr val="accent2">
                  <a:lumMod val="75000"/>
                </a:schemeClr>
              </a:solidFill>
              <a:latin typeface="Baskerville Old Face" panose="02020602080505020303" pitchFamily="18" charset="0"/>
            </a:endParaRPr>
          </a:p>
          <a:p>
            <a:pPr algn="ctr"/>
            <a:endParaRPr lang="en-US" sz="1200" dirty="0">
              <a:solidFill>
                <a:schemeClr val="accent2">
                  <a:lumMod val="75000"/>
                </a:schemeClr>
              </a:solidFill>
              <a:latin typeface="Baskerville Old Face" panose="02020602080505020303" pitchFamily="18" charset="0"/>
            </a:endParaRPr>
          </a:p>
          <a:p>
            <a:pPr algn="ctr"/>
            <a:endParaRPr lang="en-US" sz="1200" dirty="0">
              <a:solidFill>
                <a:schemeClr val="accent2">
                  <a:lumMod val="75000"/>
                </a:schemeClr>
              </a:solidFill>
              <a:latin typeface="Baskerville Old Face" panose="02020602080505020303" pitchFamily="18" charset="0"/>
            </a:endParaRPr>
          </a:p>
          <a:p>
            <a:pPr algn="ctr"/>
            <a:endParaRPr lang="en-US" sz="1200" dirty="0">
              <a:solidFill>
                <a:schemeClr val="accent2">
                  <a:lumMod val="75000"/>
                </a:schemeClr>
              </a:solidFill>
              <a:latin typeface="Baskerville Old Face" panose="02020602080505020303" pitchFamily="18" charset="0"/>
            </a:endParaRPr>
          </a:p>
          <a:p>
            <a:pPr algn="ctr"/>
            <a:endParaRPr lang="en-US" sz="1200" dirty="0">
              <a:solidFill>
                <a:schemeClr val="accent2">
                  <a:lumMod val="75000"/>
                </a:schemeClr>
              </a:solidFill>
              <a:latin typeface="Baskerville Old Face" panose="02020602080505020303" pitchFamily="18" charset="0"/>
            </a:endParaRPr>
          </a:p>
          <a:p>
            <a:pPr algn="ctr">
              <a:lnSpc>
                <a:spcPts val="3000"/>
              </a:lnSpc>
            </a:pPr>
            <a:r>
              <a:rPr lang="en-US" sz="6000" dirty="0" smtClean="0">
                <a:ln>
                  <a:solidFill>
                    <a:srgbClr val="1D6295"/>
                  </a:solidFill>
                </a:ln>
                <a:solidFill>
                  <a:srgbClr val="FFC000"/>
                </a:solidFill>
                <a:latin typeface="Baskerville Old Face" panose="02020602080505020303" pitchFamily="18" charset="0"/>
              </a:rPr>
              <a:t>over 70% </a:t>
            </a:r>
            <a:r>
              <a:rPr lang="en-US" sz="2800" dirty="0">
                <a:solidFill>
                  <a:schemeClr val="accent2">
                    <a:lumMod val="75000"/>
                  </a:schemeClr>
                </a:solidFill>
                <a:latin typeface="Baskerville Old Face" panose="02020602080505020303" pitchFamily="18" charset="0"/>
              </a:rPr>
              <a:t>4-year graduation </a:t>
            </a:r>
            <a:r>
              <a:rPr lang="en-US" sz="2800" dirty="0" smtClean="0">
                <a:solidFill>
                  <a:schemeClr val="accent2">
                    <a:lumMod val="75000"/>
                  </a:schemeClr>
                </a:solidFill>
                <a:latin typeface="Baskerville Old Face" panose="02020602080505020303" pitchFamily="18" charset="0"/>
              </a:rPr>
              <a:t>rate</a:t>
            </a:r>
            <a:endParaRPr lang="en-US" sz="2800" dirty="0">
              <a:solidFill>
                <a:schemeClr val="accent2">
                  <a:lumMod val="75000"/>
                </a:schemeClr>
              </a:solidFill>
              <a:latin typeface="Baskerville Old Face" panose="02020602080505020303" pitchFamily="18" charset="0"/>
            </a:endParaRPr>
          </a:p>
          <a:p>
            <a:pPr algn="r">
              <a:lnSpc>
                <a:spcPts val="3000"/>
              </a:lnSpc>
            </a:pPr>
            <a:r>
              <a:rPr lang="en-US" sz="1500" i="1" dirty="0">
                <a:solidFill>
                  <a:schemeClr val="accent2">
                    <a:lumMod val="75000"/>
                  </a:schemeClr>
                </a:solidFill>
                <a:latin typeface="Baskerville Old Face" panose="02020602080505020303" pitchFamily="18" charset="0"/>
              </a:rPr>
              <a:t>TCNJ Enrollment Database</a:t>
            </a:r>
          </a:p>
          <a:p>
            <a:pPr algn="r">
              <a:lnSpc>
                <a:spcPts val="3000"/>
              </a:lnSpc>
            </a:pPr>
            <a:endParaRPr lang="en-US" sz="1500" dirty="0">
              <a:solidFill>
                <a:schemeClr val="accent2">
                  <a:lumMod val="75000"/>
                </a:schemeClr>
              </a:solidFill>
              <a:latin typeface="Baskerville Old Face" panose="02020602080505020303" pitchFamily="18" charset="0"/>
            </a:endParaRPr>
          </a:p>
          <a:p>
            <a:pPr algn="ctr"/>
            <a:endParaRPr lang="en-US" sz="1400" dirty="0">
              <a:solidFill>
                <a:schemeClr val="accent2">
                  <a:lumMod val="75000"/>
                </a:schemeClr>
              </a:solidFill>
              <a:latin typeface="Baskerville Old Face" panose="02020602080505020303" pitchFamily="18" charset="0"/>
            </a:endParaRPr>
          </a:p>
          <a:p>
            <a:pPr algn="ctr">
              <a:lnSpc>
                <a:spcPts val="3000"/>
              </a:lnSpc>
            </a:pPr>
            <a:r>
              <a:rPr lang="en-US" sz="6000" dirty="0">
                <a:ln>
                  <a:solidFill>
                    <a:srgbClr val="1D6295"/>
                  </a:solidFill>
                </a:ln>
                <a:solidFill>
                  <a:srgbClr val="FFC000"/>
                </a:solidFill>
                <a:latin typeface="Baskerville Old Face" panose="02020602080505020303" pitchFamily="18" charset="0"/>
              </a:rPr>
              <a:t>96% </a:t>
            </a:r>
            <a:r>
              <a:rPr lang="en-US" sz="2800" dirty="0">
                <a:solidFill>
                  <a:schemeClr val="accent2">
                    <a:lumMod val="75000"/>
                  </a:schemeClr>
                </a:solidFill>
                <a:latin typeface="Baskerville Old Face" panose="02020602080505020303" pitchFamily="18" charset="0"/>
              </a:rPr>
              <a:t>of full EOF cohort in good academic standing</a:t>
            </a:r>
          </a:p>
          <a:p>
            <a:pPr algn="r">
              <a:lnSpc>
                <a:spcPts val="3000"/>
              </a:lnSpc>
            </a:pPr>
            <a:r>
              <a:rPr lang="en-US" sz="2000" i="1" dirty="0">
                <a:solidFill>
                  <a:schemeClr val="accent2">
                    <a:lumMod val="75000"/>
                  </a:schemeClr>
                </a:solidFill>
                <a:latin typeface="Baskerville Old Face" panose="02020602080505020303" pitchFamily="18" charset="0"/>
              </a:rPr>
              <a:t>				</a:t>
            </a:r>
            <a:r>
              <a:rPr lang="en-US" sz="1500" i="1" dirty="0">
                <a:solidFill>
                  <a:schemeClr val="accent2">
                    <a:lumMod val="75000"/>
                  </a:schemeClr>
                </a:solidFill>
                <a:latin typeface="Baskerville Old Face" panose="02020602080505020303" pitchFamily="18" charset="0"/>
              </a:rPr>
              <a:t>TCNJ Enrollment Database</a:t>
            </a:r>
            <a:endParaRPr lang="en-US" sz="1500" dirty="0">
              <a:solidFill>
                <a:schemeClr val="accent2">
                  <a:lumMod val="75000"/>
                </a:schemeClr>
              </a:solidFill>
              <a:latin typeface="Baskerville Old Face" panose="02020602080505020303" pitchFamily="18" charset="0"/>
            </a:endParaRPr>
          </a:p>
        </p:txBody>
      </p:sp>
      <p:pic>
        <p:nvPicPr>
          <p:cNvPr id="1026" name="Picture 2" descr="Related image">
            <a:extLst>
              <a:ext uri="{FF2B5EF4-FFF2-40B4-BE49-F238E27FC236}">
                <a16:creationId xmlns:a16="http://schemas.microsoft.com/office/drawing/2014/main" id="{B5598553-7C60-4A0D-9332-6A1C611CDE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63621">
            <a:off x="251652" y="526769"/>
            <a:ext cx="971990" cy="13708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5A54916-BE58-4B46-8CFB-08B47FD1D796}"/>
              </a:ext>
            </a:extLst>
          </p:cNvPr>
          <p:cNvSpPr/>
          <p:nvPr/>
        </p:nvSpPr>
        <p:spPr>
          <a:xfrm>
            <a:off x="5676900" y="2771775"/>
            <a:ext cx="3124200" cy="553998"/>
          </a:xfrm>
          <a:prstGeom prst="rect">
            <a:avLst/>
          </a:prstGeom>
        </p:spPr>
        <p:txBody>
          <a:bodyPr wrap="square">
            <a:spAutoFit/>
          </a:bodyPr>
          <a:lstStyle/>
          <a:p>
            <a:pPr algn="ctr"/>
            <a:r>
              <a:rPr lang="en-US" sz="1500" i="1" dirty="0">
                <a:solidFill>
                  <a:schemeClr val="accent2">
                    <a:lumMod val="75000"/>
                  </a:schemeClr>
                </a:solidFill>
                <a:latin typeface="Baskerville Old Face" panose="02020602080505020303" pitchFamily="18" charset="0"/>
              </a:rPr>
              <a:t>NJ Office of the Secretary </a:t>
            </a:r>
            <a:br>
              <a:rPr lang="en-US" sz="1500" i="1" dirty="0">
                <a:solidFill>
                  <a:schemeClr val="accent2">
                    <a:lumMod val="75000"/>
                  </a:schemeClr>
                </a:solidFill>
                <a:latin typeface="Baskerville Old Face" panose="02020602080505020303" pitchFamily="18" charset="0"/>
              </a:rPr>
            </a:br>
            <a:r>
              <a:rPr lang="en-US" sz="1500" i="1" dirty="0">
                <a:solidFill>
                  <a:schemeClr val="accent2">
                    <a:lumMod val="75000"/>
                  </a:schemeClr>
                </a:solidFill>
                <a:latin typeface="Baskerville Old Face" panose="02020602080505020303" pitchFamily="18" charset="0"/>
              </a:rPr>
              <a:t>of Higher Education/EOF </a:t>
            </a:r>
            <a:endParaRPr lang="en-US" sz="1500" dirty="0"/>
          </a:p>
        </p:txBody>
      </p:sp>
    </p:spTree>
    <p:extLst>
      <p:ext uri="{BB962C8B-B14F-4D97-AF65-F5344CB8AC3E}">
        <p14:creationId xmlns:p14="http://schemas.microsoft.com/office/powerpoint/2010/main" val="2188042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0954" y="2133600"/>
            <a:ext cx="7620000" cy="2123658"/>
          </a:xfrm>
          <a:prstGeom prst="rect">
            <a:avLst/>
          </a:prstGeom>
          <a:ln cmpd="sng">
            <a:noFill/>
          </a:ln>
        </p:spPr>
        <p:txBody>
          <a:bodyPr wrap="square">
            <a:spAutoFit/>
          </a:bodyPr>
          <a:lstStyle/>
          <a:p>
            <a:pPr algn="ctr"/>
            <a:r>
              <a:rPr lang="en-US" sz="6600" b="1" dirty="0">
                <a:ln w="15875">
                  <a:solidFill>
                    <a:srgbClr val="1D6295"/>
                  </a:solidFill>
                </a:ln>
                <a:solidFill>
                  <a:srgbClr val="FFC000"/>
                </a:solidFill>
                <a:latin typeface="Baskerville Old Face" panose="02020602080505020303" pitchFamily="18" charset="0"/>
              </a:rPr>
              <a:t>VALUE OF THE TCNJ PROMISE</a:t>
            </a:r>
            <a:endParaRPr lang="en-US" sz="6600" dirty="0">
              <a:ln w="15875">
                <a:solidFill>
                  <a:srgbClr val="1D6295"/>
                </a:solidFill>
              </a:ln>
            </a:endParaRPr>
          </a:p>
        </p:txBody>
      </p:sp>
      <p:pic>
        <p:nvPicPr>
          <p:cNvPr id="6" name="Picture 2" descr="file:///C:/Users/angeloni/Documents/tcnj%20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43600"/>
            <a:ext cx="24288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Tree>
    <p:extLst>
      <p:ext uri="{BB962C8B-B14F-4D97-AF65-F5344CB8AC3E}">
        <p14:creationId xmlns:p14="http://schemas.microsoft.com/office/powerpoint/2010/main" val="3038049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490076" y="703263"/>
            <a:ext cx="8229600" cy="849312"/>
          </a:xfrm>
        </p:spPr>
        <p:txBody>
          <a:bodyPr>
            <a:noAutofit/>
          </a:bodyPr>
          <a:lstStyle/>
          <a:p>
            <a:pPr algn="ctr"/>
            <a:r>
              <a:rPr lang="en-US" sz="6000" dirty="0">
                <a:ln w="19050" cmpd="sng">
                  <a:solidFill>
                    <a:srgbClr val="1D6295"/>
                  </a:solidFill>
                </a:ln>
                <a:solidFill>
                  <a:srgbClr val="FFCC00"/>
                </a:solidFill>
                <a:latin typeface="Baskerville Old Face" panose="02020602080505020303" pitchFamily="18" charset="0"/>
              </a:rPr>
              <a:t>TCNJ Promise &amp; Incentive Awards</a:t>
            </a:r>
          </a:p>
        </p:txBody>
      </p:sp>
      <p:sp>
        <p:nvSpPr>
          <p:cNvPr id="11" name="Rectangle 10"/>
          <p:cNvSpPr/>
          <p:nvPr/>
        </p:nvSpPr>
        <p:spPr>
          <a:xfrm>
            <a:off x="718676" y="2143736"/>
            <a:ext cx="7772400" cy="3600986"/>
          </a:xfrm>
          <a:prstGeom prst="rect">
            <a:avLst/>
          </a:prstGeom>
        </p:spPr>
        <p:txBody>
          <a:bodyPr wrap="square">
            <a:spAutoFit/>
          </a:bodyPr>
          <a:lstStyle/>
          <a:p>
            <a:pPr algn="just"/>
            <a:r>
              <a:rPr lang="en-US" sz="2400" dirty="0">
                <a:solidFill>
                  <a:srgbClr val="1D6295"/>
                </a:solidFill>
                <a:latin typeface="Baskerville Old Face" panose="02020602080505020303" pitchFamily="18" charset="0"/>
              </a:rPr>
              <a:t>The EOF commitment is a 4-year pledge to help students succeed and </a:t>
            </a:r>
            <a:r>
              <a:rPr lang="en-US" sz="2400" u="sng" dirty="0">
                <a:solidFill>
                  <a:srgbClr val="1D6295"/>
                </a:solidFill>
                <a:latin typeface="Baskerville Old Face" panose="02020602080505020303" pitchFamily="18" charset="0"/>
              </a:rPr>
              <a:t>graduate in four years</a:t>
            </a:r>
            <a:r>
              <a:rPr lang="en-US" sz="2400" dirty="0">
                <a:solidFill>
                  <a:srgbClr val="1D6295"/>
                </a:solidFill>
                <a:latin typeface="Baskerville Old Face" panose="02020602080505020303" pitchFamily="18" charset="0"/>
              </a:rPr>
              <a:t>.  This support allows EOF students to focus entirely on academic success and minimizes student loan debt. </a:t>
            </a:r>
            <a:endParaRPr lang="en-US" sz="2200" dirty="0">
              <a:solidFill>
                <a:srgbClr val="1D6295"/>
              </a:solidFill>
              <a:latin typeface="Baskerville Old Face" panose="02020602080505020303" pitchFamily="18" charset="0"/>
            </a:endParaRPr>
          </a:p>
          <a:p>
            <a:pPr algn="just"/>
            <a:endParaRPr lang="en-US" sz="1200" dirty="0">
              <a:solidFill>
                <a:srgbClr val="1D6295"/>
              </a:solidFill>
              <a:latin typeface="Baskerville Old Face" panose="02020602080505020303" pitchFamily="18" charset="0"/>
            </a:endParaRPr>
          </a:p>
          <a:p>
            <a:pPr marL="342900" indent="-342900" algn="just">
              <a:buFont typeface="Wingdings" panose="05000000000000000000" pitchFamily="2" charset="2"/>
              <a:buChar char="Ø"/>
            </a:pPr>
            <a:r>
              <a:rPr lang="en-US" sz="2400" dirty="0">
                <a:solidFill>
                  <a:srgbClr val="1D6295"/>
                </a:solidFill>
                <a:latin typeface="Baskerville Old Face" panose="02020602080505020303" pitchFamily="18" charset="0"/>
              </a:rPr>
              <a:t>The Promise Award was designed to help </a:t>
            </a:r>
            <a:r>
              <a:rPr lang="en-US" sz="2400" b="1" dirty="0">
                <a:solidFill>
                  <a:srgbClr val="1D6295"/>
                </a:solidFill>
                <a:latin typeface="Baskerville Old Face" panose="02020602080505020303" pitchFamily="18" charset="0"/>
              </a:rPr>
              <a:t>first and second year </a:t>
            </a:r>
            <a:r>
              <a:rPr lang="en-US" sz="2400" dirty="0">
                <a:solidFill>
                  <a:srgbClr val="1D6295"/>
                </a:solidFill>
                <a:latin typeface="Baskerville Old Face" panose="02020602080505020303" pitchFamily="18" charset="0"/>
              </a:rPr>
              <a:t>students meet the full cost to attend TCNJ.</a:t>
            </a:r>
          </a:p>
          <a:p>
            <a:pPr algn="just"/>
            <a:r>
              <a:rPr lang="en-US" sz="2400" dirty="0">
                <a:solidFill>
                  <a:srgbClr val="1D6295"/>
                </a:solidFill>
                <a:latin typeface="Baskerville Old Face" panose="02020602080505020303" pitchFamily="18" charset="0"/>
              </a:rPr>
              <a:t> </a:t>
            </a:r>
            <a:endParaRPr lang="en-US" sz="1200" dirty="0">
              <a:solidFill>
                <a:srgbClr val="1D6295"/>
              </a:solidFill>
              <a:latin typeface="Baskerville Old Face" panose="02020602080505020303" pitchFamily="18" charset="0"/>
            </a:endParaRPr>
          </a:p>
          <a:p>
            <a:pPr marL="342900" indent="-342900" algn="just">
              <a:buFont typeface="Wingdings" panose="05000000000000000000" pitchFamily="2" charset="2"/>
              <a:buChar char="Ø"/>
            </a:pPr>
            <a:r>
              <a:rPr lang="en-US" sz="2400" dirty="0">
                <a:solidFill>
                  <a:srgbClr val="1D6295"/>
                </a:solidFill>
                <a:latin typeface="Baskerville Old Face" panose="02020602080505020303" pitchFamily="18" charset="0"/>
              </a:rPr>
              <a:t>The Incentive Award allows for a scholarship for the </a:t>
            </a:r>
            <a:r>
              <a:rPr lang="en-US" sz="2400" b="1" dirty="0">
                <a:solidFill>
                  <a:srgbClr val="1D6295"/>
                </a:solidFill>
                <a:latin typeface="Baskerville Old Face" panose="02020602080505020303" pitchFamily="18" charset="0"/>
              </a:rPr>
              <a:t>third and fourth years</a:t>
            </a:r>
            <a:r>
              <a:rPr lang="en-US" sz="2400" dirty="0">
                <a:solidFill>
                  <a:srgbClr val="1D6295"/>
                </a:solidFill>
                <a:latin typeface="Baskerville Old Face" panose="02020602080505020303" pitchFamily="18" charset="0"/>
              </a:rPr>
              <a:t>, up to $5,000.  </a:t>
            </a:r>
            <a:endParaRPr lang="en-US" sz="2200" dirty="0">
              <a:solidFill>
                <a:srgbClr val="1D6295"/>
              </a:solidFill>
              <a:latin typeface="Baskerville Old Face" panose="02020602080505020303"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319332"/>
            <a:ext cx="562708" cy="767862"/>
          </a:xfrm>
          <a:prstGeom prst="rect">
            <a:avLst/>
          </a:prstGeom>
        </p:spPr>
      </p:pic>
    </p:spTree>
    <p:extLst>
      <p:ext uri="{BB962C8B-B14F-4D97-AF65-F5344CB8AC3E}">
        <p14:creationId xmlns:p14="http://schemas.microsoft.com/office/powerpoint/2010/main" val="728545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8554" y="1066800"/>
            <a:ext cx="7772400" cy="5632311"/>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Baskerville Old Face" panose="02020602080505020303" pitchFamily="18" charset="0"/>
              </a:rPr>
              <a:t>For the fall of 2019…</a:t>
            </a:r>
          </a:p>
          <a:p>
            <a:pPr algn="ctr"/>
            <a:r>
              <a:rPr lang="en-US" sz="2400" dirty="0">
                <a:solidFill>
                  <a:schemeClr val="accent2">
                    <a:lumMod val="75000"/>
                  </a:schemeClr>
                </a:solidFill>
                <a:latin typeface="Baskerville Old Face" panose="02020602080505020303" pitchFamily="18" charset="0"/>
              </a:rPr>
              <a:t>Over </a:t>
            </a:r>
            <a:r>
              <a:rPr lang="en-US" sz="4400" b="1" dirty="0">
                <a:solidFill>
                  <a:schemeClr val="accent2">
                    <a:lumMod val="75000"/>
                  </a:schemeClr>
                </a:solidFill>
                <a:latin typeface="Baskerville Old Face" panose="02020602080505020303" pitchFamily="18" charset="0"/>
              </a:rPr>
              <a:t>1,800</a:t>
            </a:r>
            <a:r>
              <a:rPr lang="en-US" sz="2400" dirty="0">
                <a:solidFill>
                  <a:schemeClr val="accent2">
                    <a:lumMod val="75000"/>
                  </a:schemeClr>
                </a:solidFill>
                <a:latin typeface="Baskerville Old Face" panose="02020602080505020303" pitchFamily="18" charset="0"/>
              </a:rPr>
              <a:t> students applied for EOF</a:t>
            </a:r>
          </a:p>
          <a:p>
            <a:pPr algn="ctr"/>
            <a:r>
              <a:rPr lang="en-US" sz="1200" dirty="0">
                <a:solidFill>
                  <a:schemeClr val="accent2">
                    <a:lumMod val="75000"/>
                  </a:schemeClr>
                </a:solidFill>
                <a:latin typeface="Baskerville Old Face" panose="02020602080505020303" pitchFamily="18" charset="0"/>
              </a:rPr>
              <a:t> </a:t>
            </a:r>
            <a:r>
              <a:rPr lang="en-US" sz="1000" dirty="0">
                <a:solidFill>
                  <a:schemeClr val="accent2">
                    <a:lumMod val="75000"/>
                  </a:schemeClr>
                </a:solidFill>
                <a:latin typeface="Baskerville Old Face" panose="02020602080505020303" pitchFamily="18" charset="0"/>
              </a:rPr>
              <a:t/>
            </a:r>
            <a:br>
              <a:rPr lang="en-US" sz="1000" dirty="0">
                <a:solidFill>
                  <a:schemeClr val="accent2">
                    <a:lumMod val="75000"/>
                  </a:schemeClr>
                </a:solidFill>
                <a:latin typeface="Baskerville Old Face" panose="02020602080505020303" pitchFamily="18" charset="0"/>
              </a:rPr>
            </a:br>
            <a:r>
              <a:rPr lang="en-US" sz="4400" b="1" dirty="0">
                <a:solidFill>
                  <a:schemeClr val="accent2">
                    <a:lumMod val="75000"/>
                  </a:schemeClr>
                </a:solidFill>
                <a:latin typeface="Baskerville Old Face" panose="02020602080505020303" pitchFamily="18" charset="0"/>
              </a:rPr>
              <a:t>85</a:t>
            </a:r>
            <a:r>
              <a:rPr lang="en-US" sz="4400" dirty="0">
                <a:solidFill>
                  <a:schemeClr val="accent2">
                    <a:lumMod val="75000"/>
                  </a:schemeClr>
                </a:solidFill>
                <a:latin typeface="Baskerville Old Face" panose="02020602080505020303" pitchFamily="18" charset="0"/>
              </a:rPr>
              <a:t> </a:t>
            </a:r>
            <a:r>
              <a:rPr lang="en-US" sz="2400" dirty="0">
                <a:solidFill>
                  <a:schemeClr val="accent2">
                    <a:lumMod val="75000"/>
                  </a:schemeClr>
                </a:solidFill>
                <a:latin typeface="Baskerville Old Face" panose="02020602080505020303" pitchFamily="18" charset="0"/>
              </a:rPr>
              <a:t>freshmen joined the EOF Family</a:t>
            </a:r>
          </a:p>
          <a:p>
            <a:pPr algn="ctr"/>
            <a:endParaRPr lang="en-US" sz="1000" dirty="0">
              <a:solidFill>
                <a:schemeClr val="accent2">
                  <a:lumMod val="75000"/>
                </a:schemeClr>
              </a:solidFill>
              <a:latin typeface="Baskerville Old Face" panose="02020602080505020303" pitchFamily="18" charset="0"/>
            </a:endParaRPr>
          </a:p>
          <a:p>
            <a:pPr algn="ctr"/>
            <a:r>
              <a:rPr lang="en-US" sz="4400" b="1" dirty="0">
                <a:solidFill>
                  <a:schemeClr val="accent2">
                    <a:lumMod val="75000"/>
                  </a:schemeClr>
                </a:solidFill>
                <a:latin typeface="Baskerville Old Face" panose="02020602080505020303" pitchFamily="18" charset="0"/>
              </a:rPr>
              <a:t>Over $3 Million</a:t>
            </a:r>
            <a:r>
              <a:rPr lang="en-US" sz="4400" dirty="0">
                <a:solidFill>
                  <a:schemeClr val="accent2">
                    <a:lumMod val="75000"/>
                  </a:schemeClr>
                </a:solidFill>
                <a:latin typeface="Baskerville Old Face" panose="02020602080505020303" pitchFamily="18" charset="0"/>
              </a:rPr>
              <a:t/>
            </a:r>
            <a:br>
              <a:rPr lang="en-US" sz="4400" dirty="0">
                <a:solidFill>
                  <a:schemeClr val="accent2">
                    <a:lumMod val="75000"/>
                  </a:schemeClr>
                </a:solidFill>
                <a:latin typeface="Baskerville Old Face" panose="02020602080505020303" pitchFamily="18" charset="0"/>
              </a:rPr>
            </a:br>
            <a:r>
              <a:rPr lang="en-US" sz="2400" dirty="0">
                <a:solidFill>
                  <a:schemeClr val="accent2">
                    <a:lumMod val="75000"/>
                  </a:schemeClr>
                </a:solidFill>
                <a:latin typeface="Baskerville Old Face" panose="02020602080505020303" pitchFamily="18" charset="0"/>
              </a:rPr>
              <a:t>awarded in Institutional Funds for the </a:t>
            </a:r>
            <a:br>
              <a:rPr lang="en-US" sz="2400" dirty="0">
                <a:solidFill>
                  <a:schemeClr val="accent2">
                    <a:lumMod val="75000"/>
                  </a:schemeClr>
                </a:solidFill>
                <a:latin typeface="Baskerville Old Face" panose="02020602080505020303" pitchFamily="18" charset="0"/>
              </a:rPr>
            </a:br>
            <a:r>
              <a:rPr lang="en-US" sz="2400" b="1" i="1" dirty="0">
                <a:solidFill>
                  <a:schemeClr val="accent2">
                    <a:lumMod val="75000"/>
                  </a:schemeClr>
                </a:solidFill>
                <a:latin typeface="Baskerville Old Face" panose="02020602080505020303" pitchFamily="18" charset="0"/>
              </a:rPr>
              <a:t>EOF Promise/Incentive Awards</a:t>
            </a:r>
          </a:p>
          <a:p>
            <a:pPr algn="ctr"/>
            <a:endParaRPr lang="en-US" sz="1100" b="1" i="1" dirty="0">
              <a:solidFill>
                <a:schemeClr val="accent2">
                  <a:lumMod val="75000"/>
                </a:schemeClr>
              </a:solidFill>
              <a:latin typeface="Baskerville Old Face" panose="02020602080505020303" pitchFamily="18" charset="0"/>
            </a:endParaRPr>
          </a:p>
          <a:p>
            <a:pPr algn="ctr"/>
            <a:r>
              <a:rPr lang="en-US" sz="4400" b="1" dirty="0">
                <a:solidFill>
                  <a:schemeClr val="accent2">
                    <a:lumMod val="75000"/>
                  </a:schemeClr>
                </a:solidFill>
                <a:latin typeface="Baskerville Old Face" panose="02020602080505020303" pitchFamily="18" charset="0"/>
              </a:rPr>
              <a:t>$510,019</a:t>
            </a:r>
          </a:p>
          <a:p>
            <a:pPr algn="ctr"/>
            <a:r>
              <a:rPr lang="en-US" sz="2400" dirty="0">
                <a:solidFill>
                  <a:schemeClr val="accent2">
                    <a:lumMod val="75000"/>
                  </a:schemeClr>
                </a:solidFill>
                <a:latin typeface="Baskerville Old Face" panose="02020602080505020303" pitchFamily="18" charset="0"/>
              </a:rPr>
              <a:t>awarded through the EOF state funded grant </a:t>
            </a:r>
            <a:r>
              <a:rPr lang="en-US" sz="2400" dirty="0">
                <a:solidFill>
                  <a:srgbClr val="FF0000"/>
                </a:solidFill>
                <a:latin typeface="Baskerville Old Face" panose="02020602080505020303" pitchFamily="18" charset="0"/>
              </a:rPr>
              <a:t>(AY19-20</a:t>
            </a:r>
            <a:r>
              <a:rPr lang="en-US" sz="2400" dirty="0">
                <a:solidFill>
                  <a:schemeClr val="accent2">
                    <a:lumMod val="75000"/>
                  </a:schemeClr>
                </a:solidFill>
                <a:latin typeface="Baskerville Old Face" panose="02020602080505020303" pitchFamily="18" charset="0"/>
              </a:rPr>
              <a:t>)</a:t>
            </a:r>
            <a:endParaRPr lang="en-US" sz="2400" dirty="0"/>
          </a:p>
          <a:p>
            <a:pPr algn="ctr"/>
            <a:endParaRPr lang="en-US" sz="2400" b="1" i="1" dirty="0"/>
          </a:p>
          <a:p>
            <a:pPr algn="ctr"/>
            <a:endParaRPr lang="en-US" sz="2400" dirty="0"/>
          </a:p>
        </p:txBody>
      </p:sp>
      <p:sp>
        <p:nvSpPr>
          <p:cNvPr id="10" name="Rectangle 9"/>
          <p:cNvSpPr/>
          <p:nvPr/>
        </p:nvSpPr>
        <p:spPr>
          <a:xfrm>
            <a:off x="228600" y="228600"/>
            <a:ext cx="8686800" cy="923330"/>
          </a:xfrm>
          <a:prstGeom prst="rect">
            <a:avLst/>
          </a:prstGeom>
          <a:ln cmpd="sng">
            <a:noFill/>
          </a:ln>
        </p:spPr>
        <p:txBody>
          <a:bodyPr wrap="square">
            <a:spAutoFit/>
          </a:bodyPr>
          <a:lstStyle/>
          <a:p>
            <a:pPr algn="ctr"/>
            <a:r>
              <a:rPr lang="en-US" sz="5400" b="1" dirty="0">
                <a:ln w="15875">
                  <a:solidFill>
                    <a:srgbClr val="1D6295"/>
                  </a:solidFill>
                </a:ln>
                <a:solidFill>
                  <a:srgbClr val="FFC000"/>
                </a:solidFill>
                <a:latin typeface="Baskerville Old Face" panose="02020602080505020303" pitchFamily="18" charset="0"/>
              </a:rPr>
              <a:t>TCNJ Believes in </a:t>
            </a:r>
            <a:r>
              <a:rPr lang="en-US" sz="5400" b="1" u="sng" dirty="0">
                <a:ln w="15875">
                  <a:solidFill>
                    <a:srgbClr val="1D6295"/>
                  </a:solidFill>
                </a:ln>
                <a:solidFill>
                  <a:srgbClr val="FFC000"/>
                </a:solidFill>
                <a:latin typeface="Baskerville Old Face" panose="02020602080505020303" pitchFamily="18" charset="0"/>
              </a:rPr>
              <a:t>YOU</a:t>
            </a:r>
            <a:r>
              <a:rPr lang="en-US" sz="5400" b="1" dirty="0">
                <a:ln w="15875">
                  <a:solidFill>
                    <a:srgbClr val="1D6295"/>
                  </a:solidFill>
                </a:ln>
                <a:solidFill>
                  <a:srgbClr val="FFC000"/>
                </a:solidFill>
                <a:latin typeface="Baskerville Old Face" panose="02020602080505020303" pitchFamily="18" charset="0"/>
              </a:rPr>
              <a:t>!</a:t>
            </a:r>
            <a:endParaRPr lang="en-US" sz="5400" dirty="0">
              <a:ln w="15875">
                <a:solidFill>
                  <a:srgbClr val="1D6295"/>
                </a:solidFill>
              </a:ln>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692" y="298938"/>
            <a:ext cx="562708" cy="767862"/>
          </a:xfrm>
          <a:prstGeom prst="rect">
            <a:avLst/>
          </a:prstGeom>
        </p:spPr>
      </p:pic>
    </p:spTree>
    <p:extLst>
      <p:ext uri="{BB962C8B-B14F-4D97-AF65-F5344CB8AC3E}">
        <p14:creationId xmlns:p14="http://schemas.microsoft.com/office/powerpoint/2010/main" val="39164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2057400"/>
            <a:ext cx="8343900" cy="2514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6000" dirty="0">
              <a:solidFill>
                <a:schemeClr val="accent2">
                  <a:lumMod val="75000"/>
                </a:schemeClr>
              </a:solidFill>
              <a:latin typeface="Baskerville Old Face" panose="02020602080505020303" pitchFamily="18" charset="0"/>
            </a:endParaRPr>
          </a:p>
        </p:txBody>
      </p:sp>
      <p:sp>
        <p:nvSpPr>
          <p:cNvPr id="5" name="Rectangle 4"/>
          <p:cNvSpPr/>
          <p:nvPr/>
        </p:nvSpPr>
        <p:spPr>
          <a:xfrm>
            <a:off x="742950" y="229562"/>
            <a:ext cx="7620000" cy="1015663"/>
          </a:xfrm>
          <a:prstGeom prst="rect">
            <a:avLst/>
          </a:prstGeom>
          <a:ln cmpd="sng">
            <a:noFill/>
          </a:ln>
        </p:spPr>
        <p:txBody>
          <a:bodyPr wrap="square">
            <a:spAutoFit/>
          </a:bodyPr>
          <a:lstStyle/>
          <a:p>
            <a:pPr algn="ctr"/>
            <a:r>
              <a:rPr lang="en-US" sz="6000" b="1" dirty="0" smtClean="0">
                <a:ln w="15875">
                  <a:solidFill>
                    <a:srgbClr val="1D6295"/>
                  </a:solidFill>
                </a:ln>
                <a:solidFill>
                  <a:srgbClr val="FFC000"/>
                </a:solidFill>
                <a:latin typeface="Baskerville Old Face" panose="02020602080505020303" pitchFamily="18" charset="0"/>
              </a:rPr>
              <a:t>What We Do</a:t>
            </a:r>
            <a:endParaRPr lang="en-US" sz="6000" dirty="0">
              <a:ln w="15875">
                <a:solidFill>
                  <a:srgbClr val="1D6295"/>
                </a:solidFill>
              </a:ln>
            </a:endParaRPr>
          </a:p>
        </p:txBody>
      </p:sp>
      <p:graphicFrame>
        <p:nvGraphicFramePr>
          <p:cNvPr id="8" name="Table 7"/>
          <p:cNvGraphicFramePr>
            <a:graphicFrameLocks noGrp="1"/>
          </p:cNvGraphicFramePr>
          <p:nvPr>
            <p:extLst>
              <p:ext uri="{D42A27DB-BD31-4B8C-83A1-F6EECF244321}">
                <p14:modId xmlns:p14="http://schemas.microsoft.com/office/powerpoint/2010/main" val="1604449016"/>
              </p:ext>
            </p:extLst>
          </p:nvPr>
        </p:nvGraphicFramePr>
        <p:xfrm>
          <a:off x="542925" y="1425238"/>
          <a:ext cx="8267700" cy="5065028"/>
        </p:xfrm>
        <a:graphic>
          <a:graphicData uri="http://schemas.openxmlformats.org/drawingml/2006/table">
            <a:tbl>
              <a:tblPr/>
              <a:tblGrid>
                <a:gridCol w="2755900">
                  <a:extLst>
                    <a:ext uri="{9D8B030D-6E8A-4147-A177-3AD203B41FA5}">
                      <a16:colId xmlns:a16="http://schemas.microsoft.com/office/drawing/2014/main" val="1542376638"/>
                    </a:ext>
                  </a:extLst>
                </a:gridCol>
                <a:gridCol w="2755900">
                  <a:extLst>
                    <a:ext uri="{9D8B030D-6E8A-4147-A177-3AD203B41FA5}">
                      <a16:colId xmlns:a16="http://schemas.microsoft.com/office/drawing/2014/main" val="412696985"/>
                    </a:ext>
                  </a:extLst>
                </a:gridCol>
                <a:gridCol w="2755900">
                  <a:extLst>
                    <a:ext uri="{9D8B030D-6E8A-4147-A177-3AD203B41FA5}">
                      <a16:colId xmlns:a16="http://schemas.microsoft.com/office/drawing/2014/main" val="1654815996"/>
                    </a:ext>
                  </a:extLst>
                </a:gridCol>
              </a:tblGrid>
              <a:tr h="514694">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Pre-College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0070C0"/>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During 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0070C0"/>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Post-College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23002440"/>
                  </a:ext>
                </a:extLst>
              </a:tr>
              <a:tr h="4489443">
                <a:tc>
                  <a:txBody>
                    <a:bodyPr/>
                    <a:lstStyle/>
                    <a:p>
                      <a:pPr marR="0" indent="0" algn="ctr" rtl="0">
                        <a:lnSpc>
                          <a:spcPct val="119000"/>
                        </a:lnSpc>
                        <a:spcBef>
                          <a:spcPts val="0"/>
                        </a:spcBef>
                        <a:spcAft>
                          <a:spcPts val="0"/>
                        </a:spcAft>
                      </a:pPr>
                      <a:r>
                        <a:rPr lang="en-US" sz="1900" kern="1200" dirty="0">
                          <a:ln>
                            <a:noFill/>
                          </a:ln>
                          <a:solidFill>
                            <a:srgbClr val="000000"/>
                          </a:solidFill>
                          <a:effectLst/>
                          <a:latin typeface="Baskerville Old Face" panose="02020602080505020303" pitchFamily="18" charset="0"/>
                        </a:rPr>
                        <a:t>Summer program</a:t>
                      </a: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900" kern="1200" dirty="0">
                          <a:ln>
                            <a:noFill/>
                          </a:ln>
                          <a:solidFill>
                            <a:srgbClr val="000000"/>
                          </a:solidFill>
                          <a:effectLst/>
                          <a:latin typeface="Baskerville Old Face" panose="02020602080505020303" pitchFamily="18" charset="0"/>
                        </a:rPr>
                        <a:t>Exposure to college </a:t>
                      </a:r>
                      <a:br>
                        <a:rPr lang="en-US" sz="1900" kern="1200" dirty="0">
                          <a:ln>
                            <a:noFill/>
                          </a:ln>
                          <a:solidFill>
                            <a:srgbClr val="000000"/>
                          </a:solidFill>
                          <a:effectLst/>
                          <a:latin typeface="Baskerville Old Face" panose="02020602080505020303" pitchFamily="18" charset="0"/>
                        </a:rPr>
                      </a:br>
                      <a:r>
                        <a:rPr lang="en-US" sz="1900" kern="1200" dirty="0">
                          <a:ln>
                            <a:noFill/>
                          </a:ln>
                          <a:solidFill>
                            <a:srgbClr val="000000"/>
                          </a:solidFill>
                          <a:effectLst/>
                          <a:latin typeface="Baskerville Old Face" panose="02020602080505020303" pitchFamily="18" charset="0"/>
                        </a:rPr>
                        <a:t>expectations</a:t>
                      </a:r>
                      <a:endParaRPr lang="en-US" sz="19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Work with current </a:t>
                      </a:r>
                      <a:br>
                        <a:rPr lang="en-US" sz="2000" kern="1200" dirty="0">
                          <a:ln>
                            <a:noFill/>
                          </a:ln>
                          <a:solidFill>
                            <a:srgbClr val="000000"/>
                          </a:solidFill>
                          <a:effectLst/>
                          <a:latin typeface="Baskerville Old Face" panose="02020602080505020303" pitchFamily="18" charset="0"/>
                        </a:rPr>
                      </a:br>
                      <a:r>
                        <a:rPr lang="en-US" sz="2000" kern="1200" dirty="0">
                          <a:ln>
                            <a:noFill/>
                          </a:ln>
                          <a:solidFill>
                            <a:srgbClr val="000000"/>
                          </a:solidFill>
                          <a:effectLst/>
                          <a:latin typeface="Baskerville Old Face" panose="02020602080505020303" pitchFamily="18" charset="0"/>
                        </a:rPr>
                        <a:t>professors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Paired with EOF </a:t>
                      </a:r>
                      <a:br>
                        <a:rPr lang="en-US" sz="2000" kern="1200" dirty="0">
                          <a:ln>
                            <a:noFill/>
                          </a:ln>
                          <a:solidFill>
                            <a:srgbClr val="000000"/>
                          </a:solidFill>
                          <a:effectLst/>
                          <a:latin typeface="Baskerville Old Face" panose="02020602080505020303" pitchFamily="18" charset="0"/>
                        </a:rPr>
                      </a:br>
                      <a:r>
                        <a:rPr lang="en-US" sz="2000" kern="1200" dirty="0">
                          <a:ln>
                            <a:noFill/>
                          </a:ln>
                          <a:solidFill>
                            <a:srgbClr val="000000"/>
                          </a:solidFill>
                          <a:effectLst/>
                          <a:latin typeface="Baskerville Old Face" panose="02020602080505020303" pitchFamily="18" charset="0"/>
                        </a:rPr>
                        <a:t>assistant director</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Build academic skills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Learn the lay of the land</a:t>
                      </a: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tc>
                  <a:txBody>
                    <a:bodyPr/>
                    <a:lstStyle/>
                    <a:p>
                      <a:pPr marR="0" indent="0" algn="ctr" rtl="0">
                        <a:lnSpc>
                          <a:spcPct val="119000"/>
                        </a:lnSpc>
                        <a:spcBef>
                          <a:spcPts val="0"/>
                        </a:spcBef>
                        <a:spcAft>
                          <a:spcPts val="0"/>
                        </a:spcAft>
                      </a:pPr>
                      <a:endParaRPr lang="en-US" sz="10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Start the academic year with a cohort of peers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400" dirty="0">
                          <a:ln>
                            <a:noFill/>
                          </a:ln>
                          <a:solidFill>
                            <a:srgbClr val="000000"/>
                          </a:solidFill>
                          <a:effectLst/>
                          <a:latin typeface="Baskerville Old Face" panose="02020602080505020303" pitchFamily="18" charset="0"/>
                        </a:rPr>
                        <a:t>On-Track Advising</a:t>
                      </a: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AESNJ</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Ambassadors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Mentoring Program</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Statewide Graduate Achievement Awards</a:t>
                      </a: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tc>
                  <a:txBody>
                    <a:bodyPr/>
                    <a:lstStyle/>
                    <a:p>
                      <a:pPr marR="0" indent="0" algn="ctr" rtl="0">
                        <a:lnSpc>
                          <a:spcPct val="119000"/>
                        </a:lnSpc>
                        <a:spcBef>
                          <a:spcPts val="0"/>
                        </a:spcBef>
                        <a:spcAft>
                          <a:spcPts val="0"/>
                        </a:spcAft>
                      </a:pPr>
                      <a:endParaRPr lang="en-US" sz="20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smtClean="0">
                          <a:ln>
                            <a:noFill/>
                          </a:ln>
                          <a:solidFill>
                            <a:srgbClr val="000000"/>
                          </a:solidFill>
                          <a:effectLst/>
                          <a:latin typeface="Baskerville Old Face" panose="02020602080505020303" pitchFamily="18" charset="0"/>
                        </a:rPr>
                        <a:t>EOF</a:t>
                      </a:r>
                      <a:r>
                        <a:rPr lang="en-US" sz="2000" kern="1200" baseline="0" dirty="0" smtClean="0">
                          <a:ln>
                            <a:noFill/>
                          </a:ln>
                          <a:solidFill>
                            <a:srgbClr val="000000"/>
                          </a:solidFill>
                          <a:effectLst/>
                          <a:latin typeface="Baskerville Old Face" panose="02020602080505020303" pitchFamily="18" charset="0"/>
                        </a:rPr>
                        <a:t> Graduate Grants</a:t>
                      </a:r>
                    </a:p>
                    <a:p>
                      <a:pPr marR="0" indent="0" algn="ctr" rtl="0">
                        <a:lnSpc>
                          <a:spcPct val="119000"/>
                        </a:lnSpc>
                        <a:spcBef>
                          <a:spcPts val="0"/>
                        </a:spcBef>
                        <a:spcAft>
                          <a:spcPts val="0"/>
                        </a:spcAft>
                      </a:pPr>
                      <a:endParaRPr lang="en-US" sz="20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Student Alumni </a:t>
                      </a:r>
                      <a:br>
                        <a:rPr lang="en-US" sz="2000" kern="1200" dirty="0">
                          <a:ln>
                            <a:noFill/>
                          </a:ln>
                          <a:solidFill>
                            <a:srgbClr val="000000"/>
                          </a:solidFill>
                          <a:effectLst/>
                          <a:latin typeface="Baskerville Old Face" panose="02020602080505020303" pitchFamily="18" charset="0"/>
                        </a:rPr>
                      </a:br>
                      <a:r>
                        <a:rPr lang="en-US" sz="2000" kern="1200" dirty="0">
                          <a:ln>
                            <a:noFill/>
                          </a:ln>
                          <a:solidFill>
                            <a:srgbClr val="000000"/>
                          </a:solidFill>
                          <a:effectLst/>
                          <a:latin typeface="Baskerville Old Face" panose="02020602080505020303" pitchFamily="18" charset="0"/>
                        </a:rPr>
                        <a:t>Association (EOFSAA)</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400" dirty="0">
                          <a:ln>
                            <a:noFill/>
                          </a:ln>
                          <a:solidFill>
                            <a:srgbClr val="000000"/>
                          </a:solidFill>
                          <a:effectLst/>
                          <a:latin typeface="Baskerville Old Face" panose="02020602080505020303" pitchFamily="18" charset="0"/>
                        </a:rPr>
                        <a:t>TCNJ EOF Alumni Association</a:t>
                      </a: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b="1" i="1" kern="1200" dirty="0">
                          <a:ln>
                            <a:noFill/>
                          </a:ln>
                          <a:solidFill>
                            <a:srgbClr val="000000"/>
                          </a:solidFill>
                          <a:effectLst/>
                          <a:latin typeface="Baskerville Old Face" panose="02020602080505020303" pitchFamily="18" charset="0"/>
                        </a:rPr>
                        <a:t>“Your network </a:t>
                      </a:r>
                    </a:p>
                    <a:p>
                      <a:pPr marR="0" indent="0" algn="ctr" rtl="0">
                        <a:lnSpc>
                          <a:spcPct val="119000"/>
                        </a:lnSpc>
                        <a:spcBef>
                          <a:spcPts val="0"/>
                        </a:spcBef>
                        <a:spcAft>
                          <a:spcPts val="0"/>
                        </a:spcAft>
                      </a:pPr>
                      <a:r>
                        <a:rPr lang="en-US" sz="2000" b="1" i="1" kern="1200" dirty="0">
                          <a:ln>
                            <a:noFill/>
                          </a:ln>
                          <a:solidFill>
                            <a:srgbClr val="000000"/>
                          </a:solidFill>
                          <a:effectLst/>
                          <a:latin typeface="Baskerville Old Face" panose="02020602080505020303" pitchFamily="18" charset="0"/>
                        </a:rPr>
                        <a:t>is your net worth!”</a:t>
                      </a: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680878904"/>
                  </a:ext>
                </a:extLst>
              </a:tr>
            </a:tbl>
          </a:graphicData>
        </a:graphic>
      </p:graphicFrame>
      <p:sp>
        <p:nvSpPr>
          <p:cNvPr id="10" name="Control 2"/>
          <p:cNvSpPr>
            <a:spLocks noChangeArrowheads="1" noChangeShapeType="1"/>
          </p:cNvSpPr>
          <p:nvPr/>
        </p:nvSpPr>
        <p:spPr bwMode="auto">
          <a:xfrm>
            <a:off x="2473325" y="3021013"/>
            <a:ext cx="8343900" cy="48768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Tree>
    <p:extLst>
      <p:ext uri="{BB962C8B-B14F-4D97-AF65-F5344CB8AC3E}">
        <p14:creationId xmlns:p14="http://schemas.microsoft.com/office/powerpoint/2010/main" val="2766524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2057400"/>
            <a:ext cx="8343900" cy="2514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6000" dirty="0">
              <a:solidFill>
                <a:schemeClr val="accent2">
                  <a:lumMod val="75000"/>
                </a:schemeClr>
              </a:solidFill>
              <a:latin typeface="Baskerville Old Face" panose="02020602080505020303" pitchFamily="18" charset="0"/>
            </a:endParaRPr>
          </a:p>
        </p:txBody>
      </p:sp>
      <p:sp>
        <p:nvSpPr>
          <p:cNvPr id="5" name="Rectangle 4"/>
          <p:cNvSpPr/>
          <p:nvPr/>
        </p:nvSpPr>
        <p:spPr>
          <a:xfrm>
            <a:off x="742950" y="381000"/>
            <a:ext cx="7620000" cy="1015663"/>
          </a:xfrm>
          <a:prstGeom prst="rect">
            <a:avLst/>
          </a:prstGeom>
          <a:ln cmpd="sng">
            <a:noFill/>
          </a:ln>
        </p:spPr>
        <p:txBody>
          <a:bodyPr wrap="square">
            <a:spAutoFit/>
          </a:bodyPr>
          <a:lstStyle/>
          <a:p>
            <a:pPr algn="ctr"/>
            <a:r>
              <a:rPr lang="en-US" sz="6000" b="1" dirty="0">
                <a:ln w="15875">
                  <a:solidFill>
                    <a:srgbClr val="1D6295"/>
                  </a:solidFill>
                </a:ln>
                <a:solidFill>
                  <a:srgbClr val="FFC000"/>
                </a:solidFill>
                <a:latin typeface="Baskerville Old Face" panose="02020602080505020303" pitchFamily="18" charset="0"/>
              </a:rPr>
              <a:t>What We Do</a:t>
            </a:r>
            <a:endParaRPr lang="en-US" sz="6000" dirty="0">
              <a:ln w="15875">
                <a:solidFill>
                  <a:srgbClr val="1D6295"/>
                </a:solidFill>
              </a:ln>
            </a:endParaRPr>
          </a:p>
        </p:txBody>
      </p:sp>
      <p:graphicFrame>
        <p:nvGraphicFramePr>
          <p:cNvPr id="8" name="Table 7"/>
          <p:cNvGraphicFramePr>
            <a:graphicFrameLocks noGrp="1"/>
          </p:cNvGraphicFramePr>
          <p:nvPr>
            <p:extLst>
              <p:ext uri="{D42A27DB-BD31-4B8C-83A1-F6EECF244321}">
                <p14:modId xmlns:p14="http://schemas.microsoft.com/office/powerpoint/2010/main" val="2746779740"/>
              </p:ext>
            </p:extLst>
          </p:nvPr>
        </p:nvGraphicFramePr>
        <p:xfrm>
          <a:off x="457200" y="1412201"/>
          <a:ext cx="8267700" cy="5065028"/>
        </p:xfrm>
        <a:graphic>
          <a:graphicData uri="http://schemas.openxmlformats.org/drawingml/2006/table">
            <a:tbl>
              <a:tblPr/>
              <a:tblGrid>
                <a:gridCol w="4038600">
                  <a:extLst>
                    <a:ext uri="{9D8B030D-6E8A-4147-A177-3AD203B41FA5}">
                      <a16:colId xmlns:a16="http://schemas.microsoft.com/office/drawing/2014/main" val="1542376638"/>
                    </a:ext>
                  </a:extLst>
                </a:gridCol>
                <a:gridCol w="2133600">
                  <a:extLst>
                    <a:ext uri="{9D8B030D-6E8A-4147-A177-3AD203B41FA5}">
                      <a16:colId xmlns:a16="http://schemas.microsoft.com/office/drawing/2014/main" val="412696985"/>
                    </a:ext>
                  </a:extLst>
                </a:gridCol>
                <a:gridCol w="2095500">
                  <a:extLst>
                    <a:ext uri="{9D8B030D-6E8A-4147-A177-3AD203B41FA5}">
                      <a16:colId xmlns:a16="http://schemas.microsoft.com/office/drawing/2014/main" val="1654815996"/>
                    </a:ext>
                  </a:extLst>
                </a:gridCol>
              </a:tblGrid>
              <a:tr h="514694">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Pre-College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2683C6"/>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During 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2683C6"/>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Post-College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2683C6"/>
                    </a:solidFill>
                  </a:tcPr>
                </a:tc>
                <a:extLst>
                  <a:ext uri="{0D108BD9-81ED-4DB2-BD59-A6C34878D82A}">
                    <a16:rowId xmlns:a16="http://schemas.microsoft.com/office/drawing/2014/main" val="3623002440"/>
                  </a:ext>
                </a:extLst>
              </a:tr>
              <a:tr h="4489443">
                <a:tc>
                  <a:txBody>
                    <a:bodyPr/>
                    <a:lstStyle/>
                    <a:p>
                      <a:pPr marR="0" indent="0" algn="ctr" rtl="0">
                        <a:lnSpc>
                          <a:spcPct val="119000"/>
                        </a:lnSpc>
                        <a:spcBef>
                          <a:spcPts val="0"/>
                        </a:spcBef>
                        <a:spcAft>
                          <a:spcPts val="0"/>
                        </a:spcAft>
                      </a:pPr>
                      <a:r>
                        <a:rPr lang="en-US" sz="1900" kern="1200" dirty="0">
                          <a:ln>
                            <a:noFill/>
                          </a:ln>
                          <a:solidFill>
                            <a:srgbClr val="000000"/>
                          </a:solidFill>
                          <a:effectLst/>
                          <a:latin typeface="Baskerville Old Face" panose="02020602080505020303" pitchFamily="18" charset="0"/>
                        </a:rPr>
                        <a:t>Summer </a:t>
                      </a:r>
                      <a:r>
                        <a:rPr lang="en-US" sz="1900" kern="1200" dirty="0" smtClean="0">
                          <a:ln>
                            <a:noFill/>
                          </a:ln>
                          <a:solidFill>
                            <a:srgbClr val="000000"/>
                          </a:solidFill>
                          <a:effectLst/>
                          <a:latin typeface="Baskerville Old Face" panose="02020602080505020303" pitchFamily="18" charset="0"/>
                        </a:rPr>
                        <a:t>Scholars</a:t>
                      </a:r>
                      <a:endParaRPr lang="en-US" sz="19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900" kern="1200" dirty="0">
                          <a:ln>
                            <a:noFill/>
                          </a:ln>
                          <a:solidFill>
                            <a:srgbClr val="000000"/>
                          </a:solidFill>
                          <a:effectLst/>
                          <a:latin typeface="Baskerville Old Face" panose="02020602080505020303" pitchFamily="18" charset="0"/>
                        </a:rPr>
                        <a:t>Exposure to college </a:t>
                      </a:r>
                      <a:br>
                        <a:rPr lang="en-US" sz="1900" kern="1200" dirty="0">
                          <a:ln>
                            <a:noFill/>
                          </a:ln>
                          <a:solidFill>
                            <a:srgbClr val="000000"/>
                          </a:solidFill>
                          <a:effectLst/>
                          <a:latin typeface="Baskerville Old Face" panose="02020602080505020303" pitchFamily="18" charset="0"/>
                        </a:rPr>
                      </a:br>
                      <a:r>
                        <a:rPr lang="en-US" sz="1900" kern="1200" dirty="0">
                          <a:ln>
                            <a:noFill/>
                          </a:ln>
                          <a:solidFill>
                            <a:srgbClr val="000000"/>
                          </a:solidFill>
                          <a:effectLst/>
                          <a:latin typeface="Baskerville Old Face" panose="02020602080505020303" pitchFamily="18" charset="0"/>
                        </a:rPr>
                        <a:t>expectations</a:t>
                      </a:r>
                      <a:endParaRPr lang="en-US" sz="19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Work with current </a:t>
                      </a:r>
                      <a:br>
                        <a:rPr lang="en-US" sz="2000" kern="1200" dirty="0">
                          <a:ln>
                            <a:noFill/>
                          </a:ln>
                          <a:solidFill>
                            <a:srgbClr val="000000"/>
                          </a:solidFill>
                          <a:effectLst/>
                          <a:latin typeface="Baskerville Old Face" panose="02020602080505020303" pitchFamily="18" charset="0"/>
                        </a:rPr>
                      </a:br>
                      <a:r>
                        <a:rPr lang="en-US" sz="2000" kern="1200" dirty="0">
                          <a:ln>
                            <a:noFill/>
                          </a:ln>
                          <a:solidFill>
                            <a:srgbClr val="000000"/>
                          </a:solidFill>
                          <a:effectLst/>
                          <a:latin typeface="Baskerville Old Face" panose="02020602080505020303" pitchFamily="18" charset="0"/>
                        </a:rPr>
                        <a:t>professors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Paired with EOF </a:t>
                      </a:r>
                      <a:br>
                        <a:rPr lang="en-US" sz="2000" kern="1200" dirty="0">
                          <a:ln>
                            <a:noFill/>
                          </a:ln>
                          <a:solidFill>
                            <a:srgbClr val="000000"/>
                          </a:solidFill>
                          <a:effectLst/>
                          <a:latin typeface="Baskerville Old Face" panose="02020602080505020303" pitchFamily="18" charset="0"/>
                        </a:rPr>
                      </a:br>
                      <a:r>
                        <a:rPr lang="en-US" sz="2000" kern="1200" dirty="0">
                          <a:ln>
                            <a:noFill/>
                          </a:ln>
                          <a:solidFill>
                            <a:srgbClr val="000000"/>
                          </a:solidFill>
                          <a:effectLst/>
                          <a:latin typeface="Baskerville Old Face" panose="02020602080505020303" pitchFamily="18" charset="0"/>
                        </a:rPr>
                        <a:t>assistant director</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Build academic skills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Learn the lay of the land</a:t>
                      </a: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1000" kern="12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tc>
                  <a:txBody>
                    <a:bodyPr/>
                    <a:lstStyle/>
                    <a:p>
                      <a:pPr marR="0" indent="0" algn="ctr" rtl="0">
                        <a:lnSpc>
                          <a:spcPct val="119000"/>
                        </a:lnSpc>
                        <a:spcBef>
                          <a:spcPts val="0"/>
                        </a:spcBef>
                        <a:spcAft>
                          <a:spcPts val="0"/>
                        </a:spcAft>
                      </a:pPr>
                      <a:endParaRPr lang="en-US" sz="20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endParaRPr lang="en-US" sz="2000" kern="12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680878904"/>
                  </a:ext>
                </a:extLst>
              </a:tr>
            </a:tbl>
          </a:graphicData>
        </a:graphic>
      </p:graphicFrame>
      <p:sp>
        <p:nvSpPr>
          <p:cNvPr id="10" name="Control 2"/>
          <p:cNvSpPr>
            <a:spLocks noChangeArrowheads="1" noChangeShapeType="1"/>
          </p:cNvSpPr>
          <p:nvPr/>
        </p:nvSpPr>
        <p:spPr bwMode="auto">
          <a:xfrm>
            <a:off x="2473325" y="3021013"/>
            <a:ext cx="8343900" cy="48768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Tree>
    <p:extLst>
      <p:ext uri="{BB962C8B-B14F-4D97-AF65-F5344CB8AC3E}">
        <p14:creationId xmlns:p14="http://schemas.microsoft.com/office/powerpoint/2010/main" val="188359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2057400"/>
            <a:ext cx="8343900" cy="2514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6000" dirty="0">
              <a:solidFill>
                <a:schemeClr val="accent2">
                  <a:lumMod val="75000"/>
                </a:schemeClr>
              </a:solidFill>
              <a:latin typeface="Baskerville Old Face" panose="02020602080505020303" pitchFamily="18" charset="0"/>
            </a:endParaRPr>
          </a:p>
        </p:txBody>
      </p:sp>
      <p:sp>
        <p:nvSpPr>
          <p:cNvPr id="5" name="Rectangle 4"/>
          <p:cNvSpPr/>
          <p:nvPr/>
        </p:nvSpPr>
        <p:spPr>
          <a:xfrm>
            <a:off x="742950" y="381000"/>
            <a:ext cx="7620000" cy="1015663"/>
          </a:xfrm>
          <a:prstGeom prst="rect">
            <a:avLst/>
          </a:prstGeom>
          <a:ln cmpd="sng">
            <a:noFill/>
          </a:ln>
        </p:spPr>
        <p:txBody>
          <a:bodyPr wrap="square">
            <a:spAutoFit/>
          </a:bodyPr>
          <a:lstStyle/>
          <a:p>
            <a:pPr algn="ctr"/>
            <a:r>
              <a:rPr lang="en-US" sz="6000" b="1" dirty="0">
                <a:ln w="15875">
                  <a:solidFill>
                    <a:srgbClr val="1D6295"/>
                  </a:solidFill>
                </a:ln>
                <a:solidFill>
                  <a:srgbClr val="FFC000"/>
                </a:solidFill>
                <a:latin typeface="Baskerville Old Face" panose="02020602080505020303" pitchFamily="18" charset="0"/>
              </a:rPr>
              <a:t>What We Do</a:t>
            </a:r>
            <a:endParaRPr lang="en-US" sz="6000" dirty="0">
              <a:ln w="15875">
                <a:solidFill>
                  <a:srgbClr val="1D6295"/>
                </a:solidFill>
              </a:ln>
            </a:endParaRPr>
          </a:p>
        </p:txBody>
      </p:sp>
      <p:graphicFrame>
        <p:nvGraphicFramePr>
          <p:cNvPr id="8" name="Table 7"/>
          <p:cNvGraphicFramePr>
            <a:graphicFrameLocks noGrp="1"/>
          </p:cNvGraphicFramePr>
          <p:nvPr>
            <p:extLst>
              <p:ext uri="{D42A27DB-BD31-4B8C-83A1-F6EECF244321}">
                <p14:modId xmlns:p14="http://schemas.microsoft.com/office/powerpoint/2010/main" val="2596708925"/>
              </p:ext>
            </p:extLst>
          </p:nvPr>
        </p:nvGraphicFramePr>
        <p:xfrm>
          <a:off x="457200" y="1558588"/>
          <a:ext cx="8267700" cy="5004137"/>
        </p:xfrm>
        <a:graphic>
          <a:graphicData uri="http://schemas.openxmlformats.org/drawingml/2006/table">
            <a:tbl>
              <a:tblPr/>
              <a:tblGrid>
                <a:gridCol w="2057400">
                  <a:extLst>
                    <a:ext uri="{9D8B030D-6E8A-4147-A177-3AD203B41FA5}">
                      <a16:colId xmlns:a16="http://schemas.microsoft.com/office/drawing/2014/main" val="1542376638"/>
                    </a:ext>
                  </a:extLst>
                </a:gridCol>
                <a:gridCol w="3810000">
                  <a:extLst>
                    <a:ext uri="{9D8B030D-6E8A-4147-A177-3AD203B41FA5}">
                      <a16:colId xmlns:a16="http://schemas.microsoft.com/office/drawing/2014/main" val="412696985"/>
                    </a:ext>
                  </a:extLst>
                </a:gridCol>
                <a:gridCol w="2400300">
                  <a:extLst>
                    <a:ext uri="{9D8B030D-6E8A-4147-A177-3AD203B41FA5}">
                      <a16:colId xmlns:a16="http://schemas.microsoft.com/office/drawing/2014/main" val="1654815996"/>
                    </a:ext>
                  </a:extLst>
                </a:gridCol>
              </a:tblGrid>
              <a:tr h="514694">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Pre-College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2683C6"/>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During 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2683C6"/>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Post-College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2683C6"/>
                    </a:solidFill>
                  </a:tcPr>
                </a:tc>
                <a:extLst>
                  <a:ext uri="{0D108BD9-81ED-4DB2-BD59-A6C34878D82A}">
                    <a16:rowId xmlns:a16="http://schemas.microsoft.com/office/drawing/2014/main" val="3623002440"/>
                  </a:ext>
                </a:extLst>
              </a:tr>
              <a:tr h="4489443">
                <a:tc>
                  <a:txBody>
                    <a:bodyPr/>
                    <a:lstStyle/>
                    <a:p>
                      <a:pPr marR="0" indent="0" algn="ctr" rtl="0">
                        <a:lnSpc>
                          <a:spcPct val="119000"/>
                        </a:lnSpc>
                        <a:spcBef>
                          <a:spcPts val="0"/>
                        </a:spcBef>
                        <a:spcAft>
                          <a:spcPts val="0"/>
                        </a:spcAft>
                      </a:pP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tc>
                  <a:txBody>
                    <a:bodyPr/>
                    <a:lstStyle/>
                    <a:p>
                      <a:pPr marR="0" indent="0" algn="ctr" rtl="0">
                        <a:lnSpc>
                          <a:spcPct val="119000"/>
                        </a:lnSpc>
                        <a:spcBef>
                          <a:spcPts val="0"/>
                        </a:spcBef>
                        <a:spcAft>
                          <a:spcPts val="0"/>
                        </a:spcAft>
                      </a:pPr>
                      <a:endParaRPr lang="en-US" sz="10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Start the academic year with a cohort of peers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400" dirty="0">
                          <a:ln>
                            <a:noFill/>
                          </a:ln>
                          <a:solidFill>
                            <a:srgbClr val="000000"/>
                          </a:solidFill>
                          <a:effectLst/>
                          <a:latin typeface="Baskerville Old Face" panose="02020602080505020303" pitchFamily="18" charset="0"/>
                        </a:rPr>
                        <a:t>On-Track Advising</a:t>
                      </a: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AESNJ</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Ambassadors</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Mentoring Program</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Statewide Graduate Achievement Awards</a:t>
                      </a: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lnSpc>
                          <a:spcPct val="119000"/>
                        </a:lnSpc>
                        <a:spcBef>
                          <a:spcPts val="0"/>
                        </a:spcBef>
                        <a:spcAft>
                          <a:spcPts val="0"/>
                        </a:spcAft>
                      </a:pP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680878904"/>
                  </a:ext>
                </a:extLst>
              </a:tr>
            </a:tbl>
          </a:graphicData>
        </a:graphic>
      </p:graphicFrame>
      <p:sp>
        <p:nvSpPr>
          <p:cNvPr id="10" name="Control 2"/>
          <p:cNvSpPr>
            <a:spLocks noChangeArrowheads="1" noChangeShapeType="1"/>
          </p:cNvSpPr>
          <p:nvPr/>
        </p:nvSpPr>
        <p:spPr bwMode="auto">
          <a:xfrm>
            <a:off x="2473325" y="3021013"/>
            <a:ext cx="8343900" cy="48768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436671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396" y="152400"/>
            <a:ext cx="8077200" cy="954107"/>
          </a:xfrm>
          <a:prstGeom prst="rect">
            <a:avLst/>
          </a:prstGeom>
          <a:ln cmpd="sng">
            <a:noFill/>
          </a:ln>
        </p:spPr>
        <p:txBody>
          <a:bodyPr wrap="square">
            <a:spAutoFit/>
          </a:bodyPr>
          <a:lstStyle/>
          <a:p>
            <a:pPr algn="ctr"/>
            <a:r>
              <a:rPr lang="en-US" sz="5600" b="1" dirty="0">
                <a:ln w="15875">
                  <a:solidFill>
                    <a:srgbClr val="1D6295"/>
                  </a:solidFill>
                </a:ln>
                <a:solidFill>
                  <a:srgbClr val="FFC000"/>
                </a:solidFill>
                <a:latin typeface="Baskerville Old Face" panose="02020602080505020303" pitchFamily="18" charset="0"/>
              </a:rPr>
              <a:t>Academic Support</a:t>
            </a:r>
            <a:endParaRPr lang="en-US" sz="5600" dirty="0">
              <a:ln w="15875">
                <a:solidFill>
                  <a:srgbClr val="1D6295"/>
                </a:solidFill>
              </a:ln>
            </a:endParaRPr>
          </a:p>
        </p:txBody>
      </p:sp>
      <p:sp>
        <p:nvSpPr>
          <p:cNvPr id="6" name="Rectangle 5"/>
          <p:cNvSpPr/>
          <p:nvPr/>
        </p:nvSpPr>
        <p:spPr>
          <a:xfrm>
            <a:off x="558549" y="1012019"/>
            <a:ext cx="8356851" cy="4939814"/>
          </a:xfrm>
          <a:prstGeom prst="rect">
            <a:avLst/>
          </a:prstGeom>
        </p:spPr>
        <p:txBody>
          <a:bodyPr wrap="square">
            <a:spAutoFit/>
          </a:bodyPr>
          <a:lstStyle/>
          <a:p>
            <a:pPr marL="65087"/>
            <a:r>
              <a:rPr lang="en-US" sz="2000" b="1" u="sng" dirty="0">
                <a:solidFill>
                  <a:srgbClr val="1D6295"/>
                </a:solidFill>
                <a:latin typeface="Baskerville Old Face" panose="02020602080505020303" pitchFamily="18" charset="0"/>
              </a:rPr>
              <a:t>Academic Success</a:t>
            </a:r>
          </a:p>
          <a:p>
            <a:pPr marL="971550" lvl="1" indent="-449263">
              <a:buFont typeface="Wingdings" panose="05000000000000000000" pitchFamily="2" charset="2"/>
              <a:buChar char="Ø"/>
            </a:pPr>
            <a:r>
              <a:rPr lang="en-US" sz="2000" dirty="0">
                <a:solidFill>
                  <a:srgbClr val="1D6295"/>
                </a:solidFill>
                <a:latin typeface="Baskerville Old Face" panose="02020602080505020303" pitchFamily="18" charset="0"/>
              </a:rPr>
              <a:t>Course selection, academic coaching, referrals to campus resources, etc.</a:t>
            </a:r>
          </a:p>
          <a:p>
            <a:pPr marL="522287" lvl="1"/>
            <a:endParaRPr lang="en-US" sz="1100" u="sng" dirty="0">
              <a:solidFill>
                <a:srgbClr val="1D6295"/>
              </a:solidFill>
              <a:latin typeface="Baskerville Old Face" panose="02020602080505020303" pitchFamily="18" charset="0"/>
            </a:endParaRPr>
          </a:p>
          <a:p>
            <a:pPr marL="65087"/>
            <a:r>
              <a:rPr lang="en-US" sz="2000" b="1" u="sng" dirty="0">
                <a:solidFill>
                  <a:srgbClr val="1D6295"/>
                </a:solidFill>
                <a:latin typeface="Baskerville Old Face" panose="02020602080505020303" pitchFamily="18" charset="0"/>
              </a:rPr>
              <a:t>Financial Success</a:t>
            </a:r>
          </a:p>
          <a:p>
            <a:pPr marL="971550" lvl="1" indent="-449263">
              <a:buFont typeface="Wingdings" panose="05000000000000000000" pitchFamily="2" charset="2"/>
              <a:buChar char="Ø"/>
            </a:pPr>
            <a:r>
              <a:rPr lang="en-US" sz="2000" dirty="0">
                <a:solidFill>
                  <a:srgbClr val="1D6295"/>
                </a:solidFill>
                <a:latin typeface="Baskerville Old Face" panose="02020602080505020303" pitchFamily="18" charset="0"/>
              </a:rPr>
              <a:t>Understanding FAFSA &amp; HESAA guidelines, financial aid, etc.</a:t>
            </a:r>
          </a:p>
          <a:p>
            <a:pPr marL="522287" lvl="1"/>
            <a:endParaRPr lang="en-US" sz="1100" dirty="0">
              <a:solidFill>
                <a:srgbClr val="1D6295"/>
              </a:solidFill>
              <a:latin typeface="Baskerville Old Face" panose="02020602080505020303" pitchFamily="18" charset="0"/>
            </a:endParaRPr>
          </a:p>
          <a:p>
            <a:pPr marL="65087"/>
            <a:r>
              <a:rPr lang="en-US" sz="2000" b="1" u="sng" dirty="0">
                <a:solidFill>
                  <a:srgbClr val="1D6295"/>
                </a:solidFill>
                <a:latin typeface="Baskerville Old Face" panose="02020602080505020303" pitchFamily="18" charset="0"/>
              </a:rPr>
              <a:t>Personal/Social Success</a:t>
            </a:r>
          </a:p>
          <a:p>
            <a:pPr marL="971550" lvl="1" indent="-449263">
              <a:buFont typeface="Wingdings" panose="05000000000000000000" pitchFamily="2" charset="2"/>
              <a:buChar char="Ø"/>
            </a:pPr>
            <a:r>
              <a:rPr lang="en-US" sz="2000" dirty="0">
                <a:solidFill>
                  <a:srgbClr val="1D6295"/>
                </a:solidFill>
                <a:latin typeface="Baskerville Old Face" panose="02020602080505020303" pitchFamily="18" charset="0"/>
              </a:rPr>
              <a:t>Introduction to campus clubs &amp; organizations, managing relationships, emotional intelligence, etc.</a:t>
            </a:r>
          </a:p>
          <a:p>
            <a:pPr marL="971550" lvl="1" indent="-449263">
              <a:buFont typeface="Wingdings" panose="05000000000000000000" pitchFamily="2" charset="2"/>
              <a:buChar char="Ø"/>
            </a:pPr>
            <a:endParaRPr lang="en-US" sz="1100" dirty="0">
              <a:solidFill>
                <a:srgbClr val="1D6295"/>
              </a:solidFill>
              <a:latin typeface="Baskerville Old Face" panose="02020602080505020303" pitchFamily="18" charset="0"/>
            </a:endParaRPr>
          </a:p>
          <a:p>
            <a:pPr marL="65087"/>
            <a:r>
              <a:rPr lang="en-US" sz="2000" b="1" u="sng" dirty="0">
                <a:solidFill>
                  <a:srgbClr val="1D6295"/>
                </a:solidFill>
                <a:latin typeface="Baskerville Old Face" panose="02020602080505020303" pitchFamily="18" charset="0"/>
              </a:rPr>
              <a:t>Professional Success</a:t>
            </a:r>
          </a:p>
          <a:p>
            <a:pPr marL="971550" lvl="1" indent="-449263">
              <a:buFont typeface="Wingdings" panose="05000000000000000000" pitchFamily="2" charset="2"/>
              <a:buChar char="Ø"/>
            </a:pPr>
            <a:r>
              <a:rPr lang="en-US" sz="2000" dirty="0">
                <a:solidFill>
                  <a:srgbClr val="1D6295"/>
                </a:solidFill>
                <a:latin typeface="Baskerville Old Face" panose="02020602080505020303" pitchFamily="18" charset="0"/>
              </a:rPr>
              <a:t>Connecting students with professors and research opportunities, preparing for graduate school, etc.</a:t>
            </a:r>
          </a:p>
          <a:p>
            <a:pPr marL="522287" lvl="1"/>
            <a:endParaRPr lang="en-US" sz="1100" dirty="0">
              <a:solidFill>
                <a:srgbClr val="1D6295"/>
              </a:solidFill>
              <a:latin typeface="Baskerville Old Face" panose="02020602080505020303" pitchFamily="18" charset="0"/>
            </a:endParaRPr>
          </a:p>
          <a:p>
            <a:pPr marL="65087"/>
            <a:r>
              <a:rPr lang="en-US" sz="2000" b="1" u="sng" dirty="0">
                <a:solidFill>
                  <a:srgbClr val="1D6295"/>
                </a:solidFill>
                <a:latin typeface="Baskerville Old Face" panose="02020602080505020303" pitchFamily="18" charset="0"/>
              </a:rPr>
              <a:t>Staying “On Track”</a:t>
            </a:r>
          </a:p>
          <a:p>
            <a:pPr marL="971550" lvl="1" indent="-449263">
              <a:buFont typeface="Wingdings" panose="05000000000000000000" pitchFamily="2" charset="2"/>
              <a:buChar char="Ø"/>
            </a:pPr>
            <a:r>
              <a:rPr lang="en-US" sz="2000" dirty="0">
                <a:solidFill>
                  <a:srgbClr val="1D6295"/>
                </a:solidFill>
                <a:latin typeface="Baskerville Old Face" panose="02020602080505020303" pitchFamily="18" charset="0"/>
              </a:rPr>
              <a:t>Advisement and coaching to ensure graduation in 4 years.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Tree>
    <p:extLst>
      <p:ext uri="{BB962C8B-B14F-4D97-AF65-F5344CB8AC3E}">
        <p14:creationId xmlns:p14="http://schemas.microsoft.com/office/powerpoint/2010/main" val="2795050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2057400"/>
            <a:ext cx="8343900" cy="2514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endParaRPr lang="en-US" sz="6000" dirty="0">
              <a:solidFill>
                <a:schemeClr val="accent2">
                  <a:lumMod val="75000"/>
                </a:schemeClr>
              </a:solidFill>
              <a:latin typeface="Baskerville Old Face" panose="02020602080505020303" pitchFamily="18" charset="0"/>
            </a:endParaRPr>
          </a:p>
        </p:txBody>
      </p:sp>
      <p:sp>
        <p:nvSpPr>
          <p:cNvPr id="5" name="Rectangle 4"/>
          <p:cNvSpPr/>
          <p:nvPr/>
        </p:nvSpPr>
        <p:spPr>
          <a:xfrm>
            <a:off x="742950" y="381000"/>
            <a:ext cx="7620000" cy="1015663"/>
          </a:xfrm>
          <a:prstGeom prst="rect">
            <a:avLst/>
          </a:prstGeom>
          <a:ln cmpd="sng">
            <a:noFill/>
          </a:ln>
        </p:spPr>
        <p:txBody>
          <a:bodyPr wrap="square">
            <a:spAutoFit/>
          </a:bodyPr>
          <a:lstStyle/>
          <a:p>
            <a:pPr algn="ctr"/>
            <a:r>
              <a:rPr lang="en-US" sz="6000" b="1" dirty="0">
                <a:ln w="15875">
                  <a:solidFill>
                    <a:srgbClr val="1D6295"/>
                  </a:solidFill>
                </a:ln>
                <a:solidFill>
                  <a:srgbClr val="FFC000"/>
                </a:solidFill>
                <a:latin typeface="Baskerville Old Face" panose="02020602080505020303" pitchFamily="18" charset="0"/>
              </a:rPr>
              <a:t>What We Do</a:t>
            </a:r>
            <a:endParaRPr lang="en-US" sz="6000" dirty="0">
              <a:ln w="15875">
                <a:solidFill>
                  <a:srgbClr val="1D6295"/>
                </a:solidFill>
              </a:ln>
            </a:endParaRPr>
          </a:p>
        </p:txBody>
      </p:sp>
      <p:graphicFrame>
        <p:nvGraphicFramePr>
          <p:cNvPr id="8" name="Table 7"/>
          <p:cNvGraphicFramePr>
            <a:graphicFrameLocks noGrp="1"/>
          </p:cNvGraphicFramePr>
          <p:nvPr>
            <p:extLst>
              <p:ext uri="{D42A27DB-BD31-4B8C-83A1-F6EECF244321}">
                <p14:modId xmlns:p14="http://schemas.microsoft.com/office/powerpoint/2010/main" val="3809405862"/>
              </p:ext>
            </p:extLst>
          </p:nvPr>
        </p:nvGraphicFramePr>
        <p:xfrm>
          <a:off x="571500" y="1590675"/>
          <a:ext cx="8267700" cy="4959458"/>
        </p:xfrm>
        <a:graphic>
          <a:graphicData uri="http://schemas.openxmlformats.org/drawingml/2006/table">
            <a:tbl>
              <a:tblPr/>
              <a:tblGrid>
                <a:gridCol w="2044700">
                  <a:extLst>
                    <a:ext uri="{9D8B030D-6E8A-4147-A177-3AD203B41FA5}">
                      <a16:colId xmlns:a16="http://schemas.microsoft.com/office/drawing/2014/main" val="1542376638"/>
                    </a:ext>
                  </a:extLst>
                </a:gridCol>
                <a:gridCol w="2438400">
                  <a:extLst>
                    <a:ext uri="{9D8B030D-6E8A-4147-A177-3AD203B41FA5}">
                      <a16:colId xmlns:a16="http://schemas.microsoft.com/office/drawing/2014/main" val="412696985"/>
                    </a:ext>
                  </a:extLst>
                </a:gridCol>
                <a:gridCol w="3784600">
                  <a:extLst>
                    <a:ext uri="{9D8B030D-6E8A-4147-A177-3AD203B41FA5}">
                      <a16:colId xmlns:a16="http://schemas.microsoft.com/office/drawing/2014/main" val="1654815996"/>
                    </a:ext>
                  </a:extLst>
                </a:gridCol>
              </a:tblGrid>
              <a:tr h="320682">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Pre-College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chemeClr val="accent2"/>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During 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chemeClr val="accent2"/>
                    </a:solidFill>
                  </a:tcPr>
                </a:tc>
                <a:tc>
                  <a:txBody>
                    <a:bodyPr/>
                    <a:lstStyle/>
                    <a:p>
                      <a:pPr marR="0" indent="0" algn="ctr" rtl="0">
                        <a:lnSpc>
                          <a:spcPct val="119000"/>
                        </a:lnSpc>
                        <a:spcBef>
                          <a:spcPts val="0"/>
                        </a:spcBef>
                        <a:spcAft>
                          <a:spcPts val="0"/>
                        </a:spcAft>
                      </a:pPr>
                      <a:r>
                        <a:rPr lang="en-US" sz="2200" b="1" kern="1200" dirty="0">
                          <a:ln>
                            <a:noFill/>
                          </a:ln>
                          <a:solidFill>
                            <a:srgbClr val="FFFFFF"/>
                          </a:solidFill>
                          <a:effectLst/>
                          <a:latin typeface="Baskerville Old Face" panose="02020602080505020303" pitchFamily="18" charset="0"/>
                        </a:rPr>
                        <a:t>Post-College</a:t>
                      </a:r>
                      <a:endParaRPr lang="en-US" sz="2200" kern="1400" dirty="0">
                        <a:ln>
                          <a:noFill/>
                        </a:ln>
                        <a:solidFill>
                          <a:srgbClr val="000000"/>
                        </a:solidFill>
                        <a:effectLst/>
                        <a:latin typeface="Calibri" panose="020F0502020204030204" pitchFamily="34"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2683C6"/>
                    </a:solidFill>
                  </a:tcPr>
                </a:tc>
                <a:extLst>
                  <a:ext uri="{0D108BD9-81ED-4DB2-BD59-A6C34878D82A}">
                    <a16:rowId xmlns:a16="http://schemas.microsoft.com/office/drawing/2014/main" val="3623002440"/>
                  </a:ext>
                </a:extLst>
              </a:tr>
              <a:tr h="4489443">
                <a:tc>
                  <a:txBody>
                    <a:bodyPr/>
                    <a:lstStyle/>
                    <a:p>
                      <a:pPr marR="0" indent="0" algn="ctr" rtl="0">
                        <a:lnSpc>
                          <a:spcPct val="119000"/>
                        </a:lnSpc>
                        <a:spcBef>
                          <a:spcPts val="0"/>
                        </a:spcBef>
                        <a:spcAft>
                          <a:spcPts val="0"/>
                        </a:spcAft>
                      </a:pP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tc>
                  <a:txBody>
                    <a:bodyPr/>
                    <a:lstStyle/>
                    <a:p>
                      <a:pPr marR="0" indent="0" algn="ctr" rtl="0">
                        <a:lnSpc>
                          <a:spcPct val="119000"/>
                        </a:lnSpc>
                        <a:spcBef>
                          <a:spcPts val="0"/>
                        </a:spcBef>
                        <a:spcAft>
                          <a:spcPts val="0"/>
                        </a:spcAft>
                      </a:pPr>
                      <a:endParaRPr lang="en-US" sz="1000" kern="12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E7E7E7"/>
                    </a:solidFill>
                  </a:tcPr>
                </a:tc>
                <a:tc>
                  <a:txBody>
                    <a:bodyPr/>
                    <a:lstStyle/>
                    <a:p>
                      <a:pPr marR="0" indent="0" algn="ctr" rtl="0">
                        <a:lnSpc>
                          <a:spcPct val="119000"/>
                        </a:lnSpc>
                        <a:spcBef>
                          <a:spcPts val="0"/>
                        </a:spcBef>
                        <a:spcAft>
                          <a:spcPts val="0"/>
                        </a:spcAft>
                      </a:pPr>
                      <a:endParaRPr lang="en-US" sz="20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smtClean="0">
                          <a:ln>
                            <a:noFill/>
                          </a:ln>
                          <a:solidFill>
                            <a:srgbClr val="000000"/>
                          </a:solidFill>
                          <a:effectLst/>
                          <a:latin typeface="Baskerville Old Face" panose="02020602080505020303" pitchFamily="18" charset="0"/>
                        </a:rPr>
                        <a:t>EOF Graduate Grants</a:t>
                      </a:r>
                    </a:p>
                    <a:p>
                      <a:pPr marR="0" indent="0" algn="ctr" rtl="0">
                        <a:lnSpc>
                          <a:spcPct val="119000"/>
                        </a:lnSpc>
                        <a:spcBef>
                          <a:spcPts val="0"/>
                        </a:spcBef>
                        <a:spcAft>
                          <a:spcPts val="0"/>
                        </a:spcAft>
                      </a:pPr>
                      <a:endParaRPr lang="en-US" sz="2000" kern="12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kern="1200" dirty="0">
                          <a:ln>
                            <a:noFill/>
                          </a:ln>
                          <a:solidFill>
                            <a:srgbClr val="000000"/>
                          </a:solidFill>
                          <a:effectLst/>
                          <a:latin typeface="Baskerville Old Face" panose="02020602080505020303" pitchFamily="18" charset="0"/>
                        </a:rPr>
                        <a:t>EOF Student Alumni </a:t>
                      </a:r>
                      <a:br>
                        <a:rPr lang="en-US" sz="2000" kern="1200" dirty="0">
                          <a:ln>
                            <a:noFill/>
                          </a:ln>
                          <a:solidFill>
                            <a:srgbClr val="000000"/>
                          </a:solidFill>
                          <a:effectLst/>
                          <a:latin typeface="Baskerville Old Face" panose="02020602080505020303" pitchFamily="18" charset="0"/>
                        </a:rPr>
                      </a:br>
                      <a:r>
                        <a:rPr lang="en-US" sz="2000" kern="1200" dirty="0">
                          <a:ln>
                            <a:noFill/>
                          </a:ln>
                          <a:solidFill>
                            <a:srgbClr val="000000"/>
                          </a:solidFill>
                          <a:effectLst/>
                          <a:latin typeface="Baskerville Old Face" panose="02020602080505020303" pitchFamily="18" charset="0"/>
                        </a:rPr>
                        <a:t>Association (EOFSAA)</a:t>
                      </a:r>
                      <a:endParaRPr lang="en-US" sz="20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1400" kern="1400" dirty="0">
                          <a:ln>
                            <a:noFill/>
                          </a:ln>
                          <a:solidFill>
                            <a:srgbClr val="000000"/>
                          </a:solidFill>
                          <a:effectLst/>
                          <a:latin typeface="Baskerville Old Face" panose="02020602080505020303" pitchFamily="18" charset="0"/>
                        </a:rPr>
                        <a:t> </a:t>
                      </a:r>
                    </a:p>
                    <a:p>
                      <a:pPr marR="0" indent="0" algn="ctr" rtl="0">
                        <a:lnSpc>
                          <a:spcPct val="119000"/>
                        </a:lnSpc>
                        <a:spcBef>
                          <a:spcPts val="0"/>
                        </a:spcBef>
                        <a:spcAft>
                          <a:spcPts val="0"/>
                        </a:spcAft>
                      </a:pPr>
                      <a:r>
                        <a:rPr lang="en-US" sz="2000" kern="1400" dirty="0">
                          <a:ln>
                            <a:noFill/>
                          </a:ln>
                          <a:solidFill>
                            <a:srgbClr val="000000"/>
                          </a:solidFill>
                          <a:effectLst/>
                          <a:latin typeface="Baskerville Old Face" panose="02020602080505020303" pitchFamily="18" charset="0"/>
                        </a:rPr>
                        <a:t>TCNJ EOF Alumni Association</a:t>
                      </a: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endParaRPr lang="en-US" sz="1400" kern="1400" dirty="0">
                        <a:ln>
                          <a:noFill/>
                        </a:ln>
                        <a:solidFill>
                          <a:srgbClr val="000000"/>
                        </a:solidFill>
                        <a:effectLst/>
                        <a:latin typeface="Baskerville Old Face" panose="02020602080505020303" pitchFamily="18" charset="0"/>
                      </a:endParaRPr>
                    </a:p>
                    <a:p>
                      <a:pPr marR="0" indent="0" algn="ctr" rtl="0">
                        <a:lnSpc>
                          <a:spcPct val="119000"/>
                        </a:lnSpc>
                        <a:spcBef>
                          <a:spcPts val="0"/>
                        </a:spcBef>
                        <a:spcAft>
                          <a:spcPts val="0"/>
                        </a:spcAft>
                      </a:pPr>
                      <a:r>
                        <a:rPr lang="en-US" sz="2000" b="1" i="1" kern="1200" dirty="0">
                          <a:ln>
                            <a:noFill/>
                          </a:ln>
                          <a:solidFill>
                            <a:srgbClr val="000000"/>
                          </a:solidFill>
                          <a:effectLst/>
                          <a:latin typeface="Baskerville Old Face" panose="02020602080505020303" pitchFamily="18" charset="0"/>
                        </a:rPr>
                        <a:t>“Your network </a:t>
                      </a:r>
                    </a:p>
                    <a:p>
                      <a:pPr marR="0" indent="0" algn="ctr" rtl="0">
                        <a:lnSpc>
                          <a:spcPct val="119000"/>
                        </a:lnSpc>
                        <a:spcBef>
                          <a:spcPts val="0"/>
                        </a:spcBef>
                        <a:spcAft>
                          <a:spcPts val="0"/>
                        </a:spcAft>
                      </a:pPr>
                      <a:r>
                        <a:rPr lang="en-US" sz="2000" b="1" i="1" kern="1200" dirty="0">
                          <a:ln>
                            <a:noFill/>
                          </a:ln>
                          <a:solidFill>
                            <a:srgbClr val="000000"/>
                          </a:solidFill>
                          <a:effectLst/>
                          <a:latin typeface="Baskerville Old Face" panose="02020602080505020303" pitchFamily="18" charset="0"/>
                        </a:rPr>
                        <a:t>is your net worth!”</a:t>
                      </a:r>
                      <a:endParaRPr lang="en-US" sz="2000" kern="1400" dirty="0">
                        <a:ln>
                          <a:noFill/>
                        </a:ln>
                        <a:solidFill>
                          <a:srgbClr val="000000"/>
                        </a:solidFill>
                        <a:effectLst/>
                        <a:latin typeface="Baskerville Old Face" panose="02020602080505020303" pitchFamily="18" charset="0"/>
                      </a:endParaRPr>
                    </a:p>
                  </a:txBody>
                  <a:tcPr marL="71045" marR="71045" marT="35522" marB="35522">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0878904"/>
                  </a:ext>
                </a:extLst>
              </a:tr>
            </a:tbl>
          </a:graphicData>
        </a:graphic>
      </p:graphicFrame>
      <p:sp>
        <p:nvSpPr>
          <p:cNvPr id="10" name="Control 2"/>
          <p:cNvSpPr>
            <a:spLocks noChangeArrowheads="1" noChangeShapeType="1"/>
          </p:cNvSpPr>
          <p:nvPr/>
        </p:nvSpPr>
        <p:spPr bwMode="auto">
          <a:xfrm>
            <a:off x="2473325" y="3021013"/>
            <a:ext cx="8343900" cy="48768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Tree>
    <p:extLst>
      <p:ext uri="{BB962C8B-B14F-4D97-AF65-F5344CB8AC3E}">
        <p14:creationId xmlns:p14="http://schemas.microsoft.com/office/powerpoint/2010/main" val="1488734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9388"/>
            <a:ext cx="9144000" cy="849312"/>
          </a:xfrm>
          <a:solidFill>
            <a:schemeClr val="bg1"/>
          </a:solidFill>
        </p:spPr>
        <p:txBody>
          <a:bodyPr>
            <a:normAutofit fontScale="90000"/>
          </a:bodyPr>
          <a:lstStyle/>
          <a:p>
            <a:pPr algn="ctr"/>
            <a:r>
              <a:rPr lang="en-US" b="1" dirty="0">
                <a:solidFill>
                  <a:schemeClr val="accent2">
                    <a:lumMod val="75000"/>
                  </a:schemeClr>
                </a:solidFill>
                <a:latin typeface="Baskerville Old Face" panose="02020602080505020303" pitchFamily="18" charset="0"/>
              </a:rPr>
              <a:t>MAKING CONNECTIONS</a:t>
            </a:r>
            <a:r>
              <a:rPr lang="en-US" sz="3200" dirty="0">
                <a:solidFill>
                  <a:schemeClr val="accent2">
                    <a:lumMod val="75000"/>
                  </a:schemeClr>
                </a:solidFill>
                <a:latin typeface="Baskerville Old Face" panose="02020602080505020303" pitchFamily="18" charset="0"/>
              </a:rPr>
              <a:t/>
            </a:r>
            <a:br>
              <a:rPr lang="en-US" sz="3200" dirty="0">
                <a:solidFill>
                  <a:schemeClr val="accent2">
                    <a:lumMod val="75000"/>
                  </a:schemeClr>
                </a:solidFill>
                <a:latin typeface="Baskerville Old Face" panose="02020602080505020303" pitchFamily="18" charset="0"/>
              </a:rPr>
            </a:br>
            <a:r>
              <a:rPr lang="en-US" sz="2700" dirty="0" smtClean="0">
                <a:solidFill>
                  <a:schemeClr val="accent2">
                    <a:lumMod val="75000"/>
                  </a:schemeClr>
                </a:solidFill>
                <a:latin typeface="Baskerville Old Face" panose="02020602080505020303" pitchFamily="18" charset="0"/>
              </a:rPr>
              <a:t>TCNJ EOF </a:t>
            </a:r>
            <a:r>
              <a:rPr lang="en-US" sz="2700" dirty="0">
                <a:solidFill>
                  <a:schemeClr val="accent2">
                    <a:lumMod val="75000"/>
                  </a:schemeClr>
                </a:solidFill>
                <a:latin typeface="Baskerville Old Face" panose="02020602080505020303" pitchFamily="18" charset="0"/>
              </a:rPr>
              <a:t>ALUMNI</a:t>
            </a:r>
          </a:p>
        </p:txBody>
      </p:sp>
      <p:sp>
        <p:nvSpPr>
          <p:cNvPr id="6" name="Rectangle 1"/>
          <p:cNvSpPr>
            <a:spLocks noChangeArrowheads="1"/>
          </p:cNvSpPr>
          <p:nvPr/>
        </p:nvSpPr>
        <p:spPr bwMode="auto">
          <a:xfrm>
            <a:off x="4344178" y="-15214622"/>
            <a:ext cx="7861627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Diagram 2"/>
          <p:cNvGraphicFramePr/>
          <p:nvPr>
            <p:extLst>
              <p:ext uri="{D42A27DB-BD31-4B8C-83A1-F6EECF244321}">
                <p14:modId xmlns:p14="http://schemas.microsoft.com/office/powerpoint/2010/main" val="1211851386"/>
              </p:ext>
            </p:extLst>
          </p:nvPr>
        </p:nvGraphicFramePr>
        <p:xfrm>
          <a:off x="-79513" y="1490870"/>
          <a:ext cx="8994913" cy="506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Tree>
    <p:extLst>
      <p:ext uri="{BB962C8B-B14F-4D97-AF65-F5344CB8AC3E}">
        <p14:creationId xmlns:p14="http://schemas.microsoft.com/office/powerpoint/2010/main" val="1632786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6648" y="152400"/>
            <a:ext cx="8610600" cy="1685920"/>
          </a:xfrm>
        </p:spPr>
        <p:txBody>
          <a:bodyPr/>
          <a:lstStyle/>
          <a:p>
            <a:pPr algn="ctr" eaLnBrk="1" hangingPunct="1"/>
            <a:r>
              <a:rPr lang="en-US" sz="5400" b="1" cap="small" dirty="0" smtClean="0">
                <a:solidFill>
                  <a:schemeClr val="bg2"/>
                </a:solidFill>
                <a:effectLst>
                  <a:outerShdw blurRad="38100" dist="38100" dir="2700000" algn="tl">
                    <a:srgbClr val="000000">
                      <a:alpha val="43137"/>
                    </a:srgbClr>
                  </a:outerShdw>
                </a:effectLst>
                <a:latin typeface="Baskerville Old Face" panose="02020602080505020303" pitchFamily="18" charset="0"/>
              </a:rPr>
              <a:t>Student Success &amp; Retention</a:t>
            </a:r>
          </a:p>
        </p:txBody>
      </p:sp>
      <p:sp>
        <p:nvSpPr>
          <p:cNvPr id="7" name="Text Box 2"/>
          <p:cNvSpPr txBox="1">
            <a:spLocks noChangeArrowheads="1"/>
          </p:cNvSpPr>
          <p:nvPr/>
        </p:nvSpPr>
        <p:spPr bwMode="auto">
          <a:xfrm>
            <a:off x="762000" y="2722016"/>
            <a:ext cx="7620000" cy="3674327"/>
          </a:xfrm>
          <a:prstGeom prst="rect">
            <a:avLst/>
          </a:prstGeom>
          <a:solidFill>
            <a:schemeClr val="bg1"/>
          </a:solidFill>
          <a:ln>
            <a:solidFill>
              <a:schemeClr val="bg1"/>
            </a:solidFill>
          </a:ln>
          <a:effectLst/>
          <a:extLst/>
        </p:spPr>
        <p:txBody>
          <a:bodyPr vert="horz" wrap="square" lIns="36576" tIns="36576" rIns="36576" bIns="36576" numCol="1" anchor="t" anchorCtr="0" compatLnSpc="1">
            <a:prstTxWarp prst="textNoShape">
              <a:avLst/>
            </a:prstTxWarp>
          </a:bodyPr>
          <a:lstStyle/>
          <a:p>
            <a:pPr algn="ctr">
              <a:spcAft>
                <a:spcPts val="2400"/>
              </a:spcAft>
            </a:pPr>
            <a:r>
              <a:rPr lang="en-US" altLang="en-US" sz="600" i="1" dirty="0" smtClean="0">
                <a:solidFill>
                  <a:srgbClr val="515F7B"/>
                </a:solidFill>
                <a:latin typeface="Century Schoolbook" panose="02040604050505020304" pitchFamily="18" charset="0"/>
              </a:rPr>
              <a:t/>
            </a:r>
            <a:br>
              <a:rPr lang="en-US" altLang="en-US" sz="600" i="1" dirty="0" smtClean="0">
                <a:solidFill>
                  <a:srgbClr val="515F7B"/>
                </a:solidFill>
                <a:latin typeface="Century Schoolbook" panose="02040604050505020304" pitchFamily="18" charset="0"/>
              </a:rPr>
            </a:br>
            <a:r>
              <a:rPr lang="en-US" altLang="en-US" sz="3600" b="1" i="1" dirty="0" smtClean="0">
                <a:solidFill>
                  <a:schemeClr val="bg2"/>
                </a:solidFill>
                <a:latin typeface="+mn-lt"/>
              </a:rPr>
              <a:t>Tutoring Center</a:t>
            </a:r>
            <a:r>
              <a:rPr lang="en-US" altLang="en-US" sz="2200" b="1" i="1" dirty="0" smtClean="0">
                <a:solidFill>
                  <a:schemeClr val="bg2"/>
                </a:solidFill>
                <a:latin typeface="+mn-lt"/>
              </a:rPr>
              <a:t/>
            </a:r>
            <a:br>
              <a:rPr lang="en-US" altLang="en-US" sz="2200" b="1" i="1" dirty="0" smtClean="0">
                <a:solidFill>
                  <a:schemeClr val="bg2"/>
                </a:solidFill>
                <a:latin typeface="+mn-lt"/>
              </a:rPr>
            </a:br>
            <a:endParaRPr lang="en-US" altLang="en-US" sz="1600" b="1" i="1" dirty="0" smtClean="0">
              <a:solidFill>
                <a:schemeClr val="bg2"/>
              </a:solidFill>
              <a:latin typeface="+mn-lt"/>
            </a:endParaRPr>
          </a:p>
          <a:p>
            <a:pPr algn="ctr">
              <a:spcAft>
                <a:spcPts val="2400"/>
              </a:spcAft>
            </a:pPr>
            <a:r>
              <a:rPr lang="en-US" sz="3600" b="1" i="1" dirty="0" smtClean="0">
                <a:solidFill>
                  <a:schemeClr val="bg2"/>
                </a:solidFill>
                <a:latin typeface="+mn-lt"/>
              </a:rPr>
              <a:t>Center for Student Success</a:t>
            </a:r>
            <a:r>
              <a:rPr lang="en-US" sz="2200" b="1" i="1" dirty="0" smtClean="0">
                <a:solidFill>
                  <a:schemeClr val="bg2"/>
                </a:solidFill>
                <a:latin typeface="+mn-lt"/>
              </a:rPr>
              <a:t/>
            </a:r>
            <a:br>
              <a:rPr lang="en-US" sz="2200" b="1" i="1" dirty="0" smtClean="0">
                <a:solidFill>
                  <a:schemeClr val="bg2"/>
                </a:solidFill>
                <a:latin typeface="+mn-lt"/>
              </a:rPr>
            </a:br>
            <a:endParaRPr lang="en-US" sz="1600" b="1" i="1" dirty="0" smtClean="0">
              <a:solidFill>
                <a:schemeClr val="bg2"/>
              </a:solidFill>
              <a:latin typeface="+mn-lt"/>
            </a:endParaRPr>
          </a:p>
          <a:p>
            <a:pPr algn="ctr">
              <a:spcAft>
                <a:spcPts val="2400"/>
              </a:spcAft>
            </a:pPr>
            <a:r>
              <a:rPr lang="en-US" altLang="en-US" sz="3600" b="1" i="1" dirty="0" smtClean="0">
                <a:solidFill>
                  <a:schemeClr val="bg2"/>
                </a:solidFill>
                <a:latin typeface="+mn-lt"/>
              </a:rPr>
              <a:t>Educational Opportunity</a:t>
            </a:r>
            <a:br>
              <a:rPr lang="en-US" altLang="en-US" sz="3600" b="1" i="1" dirty="0" smtClean="0">
                <a:solidFill>
                  <a:schemeClr val="bg2"/>
                </a:solidFill>
                <a:latin typeface="+mn-lt"/>
              </a:rPr>
            </a:br>
            <a:r>
              <a:rPr lang="en-US" altLang="en-US" sz="3600" b="1" i="1" dirty="0" smtClean="0">
                <a:solidFill>
                  <a:schemeClr val="bg2"/>
                </a:solidFill>
                <a:latin typeface="+mn-lt"/>
              </a:rPr>
              <a:t>Fund Program</a:t>
            </a:r>
          </a:p>
        </p:txBody>
      </p:sp>
      <p:sp>
        <p:nvSpPr>
          <p:cNvPr id="2" name="Rectangle 1"/>
          <p:cNvSpPr/>
          <p:nvPr/>
        </p:nvSpPr>
        <p:spPr>
          <a:xfrm>
            <a:off x="264294" y="2071975"/>
            <a:ext cx="8610600" cy="461665"/>
          </a:xfrm>
          <a:prstGeom prst="rect">
            <a:avLst/>
          </a:prstGeom>
        </p:spPr>
        <p:txBody>
          <a:bodyPr wrap="square">
            <a:spAutoFit/>
          </a:bodyPr>
          <a:lstStyle/>
          <a:p>
            <a:pPr algn="ctr">
              <a:spcAft>
                <a:spcPts val="2400"/>
              </a:spcAft>
            </a:pPr>
            <a:r>
              <a:rPr lang="en-US" altLang="en-US" sz="2400" b="0" dirty="0">
                <a:latin typeface="Baskerville Old Face" panose="02020602080505020303" pitchFamily="18" charset="0"/>
              </a:rPr>
              <a:t>The portfolio of programs housed within SS&amp;R include:</a:t>
            </a:r>
          </a:p>
        </p:txBody>
      </p:sp>
    </p:spTree>
    <p:extLst>
      <p:ext uri="{BB962C8B-B14F-4D97-AF65-F5344CB8AC3E}">
        <p14:creationId xmlns:p14="http://schemas.microsoft.com/office/powerpoint/2010/main" val="3811162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lum bright="22000"/>
            <a:extLst>
              <a:ext uri="{28A0092B-C50C-407E-A947-70E740481C1C}">
                <a14:useLocalDpi xmlns:a14="http://schemas.microsoft.com/office/drawing/2010/main" val="0"/>
              </a:ext>
            </a:extLst>
          </a:blip>
          <a:srcRect t="22650" b="14400"/>
          <a:stretch>
            <a:fillRect/>
          </a:stretch>
        </p:blipFill>
        <p:spPr bwMode="auto">
          <a:xfrm>
            <a:off x="942754" y="1275907"/>
            <a:ext cx="6670158" cy="43522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10"/>
          <p:cNvSpPr/>
          <p:nvPr/>
        </p:nvSpPr>
        <p:spPr>
          <a:xfrm>
            <a:off x="304800" y="203537"/>
            <a:ext cx="6629400" cy="1015663"/>
          </a:xfrm>
          <a:prstGeom prst="rect">
            <a:avLst/>
          </a:prstGeom>
          <a:ln cmpd="sng">
            <a:noFill/>
          </a:ln>
        </p:spPr>
        <p:txBody>
          <a:bodyPr wrap="square">
            <a:spAutoFit/>
          </a:bodyPr>
          <a:lstStyle/>
          <a:p>
            <a:r>
              <a:rPr lang="en-US" sz="6000" b="1" dirty="0">
                <a:ln w="15875">
                  <a:solidFill>
                    <a:srgbClr val="1D6295"/>
                  </a:solidFill>
                </a:ln>
                <a:solidFill>
                  <a:srgbClr val="FFC000"/>
                </a:solidFill>
                <a:latin typeface="Baskerville Old Face" panose="02020602080505020303" pitchFamily="18" charset="0"/>
              </a:rPr>
              <a:t>The EOF Family</a:t>
            </a:r>
            <a:endParaRPr lang="en-US" sz="6000" dirty="0">
              <a:ln w="15875">
                <a:solidFill>
                  <a:srgbClr val="1D6295"/>
                </a:solidFill>
              </a:ln>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
        <p:nvSpPr>
          <p:cNvPr id="3" name="Oval 2"/>
          <p:cNvSpPr/>
          <p:nvPr/>
        </p:nvSpPr>
        <p:spPr>
          <a:xfrm>
            <a:off x="7492409" y="2154865"/>
            <a:ext cx="1559442" cy="1488559"/>
          </a:xfrm>
          <a:prstGeom prst="ellipse">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u="sng" dirty="0" smtClean="0">
                <a:solidFill>
                  <a:schemeClr val="bg2"/>
                </a:solidFill>
                <a:effectLst>
                  <a:outerShdw blurRad="38100" dist="38100" dir="2700000" algn="tl">
                    <a:srgbClr val="000000">
                      <a:alpha val="43137"/>
                    </a:srgbClr>
                  </a:outerShdw>
                </a:effectLst>
                <a:latin typeface="Baskerville Old Face" panose="02020602080505020303" pitchFamily="18" charset="0"/>
              </a:rPr>
              <a:t>E</a:t>
            </a:r>
            <a:r>
              <a:rPr lang="en-US" sz="1800" b="1" dirty="0" smtClean="0">
                <a:solidFill>
                  <a:schemeClr val="bg2"/>
                </a:solidFill>
                <a:effectLst>
                  <a:outerShdw blurRad="38100" dist="38100" dir="2700000" algn="tl">
                    <a:srgbClr val="000000">
                      <a:alpha val="43137"/>
                    </a:srgbClr>
                  </a:outerShdw>
                </a:effectLst>
                <a:latin typeface="Baskerville Old Face" panose="02020602080505020303" pitchFamily="18" charset="0"/>
              </a:rPr>
              <a:t>xtension    </a:t>
            </a:r>
            <a:r>
              <a:rPr lang="en-US" sz="1800" b="1" u="sng" dirty="0" smtClean="0">
                <a:solidFill>
                  <a:schemeClr val="bg2"/>
                </a:solidFill>
                <a:effectLst>
                  <a:outerShdw blurRad="38100" dist="38100" dir="2700000" algn="tl">
                    <a:srgbClr val="000000">
                      <a:alpha val="43137"/>
                    </a:srgbClr>
                  </a:outerShdw>
                </a:effectLst>
                <a:latin typeface="Baskerville Old Face" panose="02020602080505020303" pitchFamily="18" charset="0"/>
              </a:rPr>
              <a:t>O</a:t>
            </a:r>
            <a:r>
              <a:rPr lang="en-US" sz="1800" b="1" dirty="0" smtClean="0">
                <a:solidFill>
                  <a:schemeClr val="bg2"/>
                </a:solidFill>
                <a:effectLst>
                  <a:outerShdw blurRad="38100" dist="38100" dir="2700000" algn="tl">
                    <a:srgbClr val="000000">
                      <a:alpha val="43137"/>
                    </a:srgbClr>
                  </a:outerShdw>
                </a:effectLst>
                <a:latin typeface="Baskerville Old Face" panose="02020602080505020303" pitchFamily="18" charset="0"/>
              </a:rPr>
              <a:t>f </a:t>
            </a:r>
          </a:p>
          <a:p>
            <a:pPr algn="ctr"/>
            <a:r>
              <a:rPr lang="en-US" sz="1800" b="1" u="sng" dirty="0" smtClean="0">
                <a:solidFill>
                  <a:schemeClr val="bg2"/>
                </a:solidFill>
                <a:effectLst>
                  <a:outerShdw blurRad="38100" dist="38100" dir="2700000" algn="tl">
                    <a:srgbClr val="000000">
                      <a:alpha val="43137"/>
                    </a:srgbClr>
                  </a:outerShdw>
                </a:effectLst>
                <a:latin typeface="Baskerville Old Face" panose="02020602080505020303" pitchFamily="18" charset="0"/>
              </a:rPr>
              <a:t>F</a:t>
            </a:r>
            <a:r>
              <a:rPr lang="en-US" sz="1800" b="1" dirty="0" smtClean="0">
                <a:solidFill>
                  <a:schemeClr val="bg2"/>
                </a:solidFill>
                <a:effectLst>
                  <a:outerShdw blurRad="38100" dist="38100" dir="2700000" algn="tl">
                    <a:srgbClr val="000000">
                      <a:alpha val="43137"/>
                    </a:srgbClr>
                  </a:outerShdw>
                </a:effectLst>
                <a:latin typeface="Baskerville Old Face" panose="02020602080505020303" pitchFamily="18" charset="0"/>
              </a:rPr>
              <a:t>amily</a:t>
            </a:r>
            <a:endParaRPr lang="en-US" sz="1800" b="1" dirty="0">
              <a:solidFill>
                <a:schemeClr val="bg2"/>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119375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794747"/>
            <a:ext cx="8839200" cy="1015663"/>
          </a:xfrm>
          <a:prstGeom prst="rect">
            <a:avLst/>
          </a:prstGeom>
        </p:spPr>
        <p:txBody>
          <a:bodyPr wrap="square">
            <a:spAutoFit/>
          </a:bodyPr>
          <a:lstStyle/>
          <a:p>
            <a:pPr algn="ctr"/>
            <a:r>
              <a:rPr lang="en-US" sz="6000" b="1" dirty="0">
                <a:solidFill>
                  <a:srgbClr val="002060"/>
                </a:solidFill>
                <a:latin typeface="Baskerville Old Face" panose="02020602080505020303" pitchFamily="18" charset="0"/>
              </a:rPr>
              <a:t>JOIN THE PRIDE</a:t>
            </a:r>
            <a:r>
              <a:rPr lang="en-US" sz="6000" b="1" dirty="0" smtClean="0">
                <a:solidFill>
                  <a:srgbClr val="002060"/>
                </a:solidFill>
                <a:latin typeface="Baskerville Old Face" panose="02020602080505020303" pitchFamily="18" charset="0"/>
              </a:rPr>
              <a:t>!</a:t>
            </a:r>
            <a:endParaRPr lang="en-US" sz="6000" dirty="0">
              <a:solidFill>
                <a:srgbClr val="002060"/>
              </a:solidFill>
            </a:endParaRPr>
          </a:p>
        </p:txBody>
      </p:sp>
      <p:sp>
        <p:nvSpPr>
          <p:cNvPr id="7" name="Title 1"/>
          <p:cNvSpPr>
            <a:spLocks noGrp="1"/>
          </p:cNvSpPr>
          <p:nvPr>
            <p:ph type="title" idx="4294967295"/>
          </p:nvPr>
        </p:nvSpPr>
        <p:spPr>
          <a:xfrm>
            <a:off x="152400" y="216814"/>
            <a:ext cx="9144000" cy="849312"/>
          </a:xfrm>
        </p:spPr>
        <p:txBody>
          <a:bodyPr>
            <a:noAutofit/>
          </a:bodyPr>
          <a:lstStyle/>
          <a:p>
            <a:pPr algn="ctr"/>
            <a:r>
              <a:rPr lang="en-US" sz="7000" dirty="0">
                <a:ln w="19050" cmpd="sng">
                  <a:solidFill>
                    <a:srgbClr val="1D6295"/>
                  </a:solidFill>
                </a:ln>
                <a:solidFill>
                  <a:srgbClr val="FFCC00"/>
                </a:solidFill>
                <a:latin typeface="Baskerville Old Face" panose="02020602080505020303" pitchFamily="18" charset="0"/>
              </a:rPr>
              <a:t>Be EOF Strong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0" y="1236866"/>
            <a:ext cx="6019800" cy="3387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Tree>
    <p:extLst>
      <p:ext uri="{BB962C8B-B14F-4D97-AF65-F5344CB8AC3E}">
        <p14:creationId xmlns:p14="http://schemas.microsoft.com/office/powerpoint/2010/main" val="4249948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0416"/>
            <a:ext cx="9144000" cy="830997"/>
          </a:xfrm>
          <a:prstGeom prst="rect">
            <a:avLst/>
          </a:prstGeom>
          <a:noFill/>
        </p:spPr>
        <p:txBody>
          <a:bodyPr wrap="square" rtlCol="0">
            <a:spAutoFit/>
          </a:bodyPr>
          <a:lstStyle/>
          <a:p>
            <a:pPr algn="ctr"/>
            <a:r>
              <a:rPr lang="en-US" sz="4800" b="1" dirty="0" smtClean="0">
                <a:solidFill>
                  <a:schemeClr val="accent2">
                    <a:lumMod val="50000"/>
                  </a:schemeClr>
                </a:solidFill>
                <a:effectLst>
                  <a:outerShdw blurRad="38100" dist="38100" dir="2700000" algn="tl">
                    <a:srgbClr val="000000">
                      <a:alpha val="43137"/>
                    </a:srgbClr>
                  </a:outerShdw>
                </a:effectLst>
                <a:latin typeface="Baskerville Old Face" panose="02020602080505020303" pitchFamily="18" charset="0"/>
              </a:rPr>
              <a:t>Questions?</a:t>
            </a:r>
            <a:endParaRPr lang="en-US" sz="4800" b="1" dirty="0">
              <a:solidFill>
                <a:schemeClr val="accent2">
                  <a:lumMod val="50000"/>
                </a:schemeClr>
              </a:solidFill>
              <a:effectLst>
                <a:outerShdw blurRad="38100" dist="38100" dir="2700000" algn="tl">
                  <a:srgbClr val="000000">
                    <a:alpha val="43137"/>
                  </a:srgbClr>
                </a:outerShdw>
              </a:effectLst>
              <a:latin typeface="Baskerville Old Face" panose="020206020805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425" y="177055"/>
            <a:ext cx="562708" cy="767862"/>
          </a:xfrm>
          <a:prstGeom prst="rect">
            <a:avLst/>
          </a:prstGeom>
        </p:spPr>
      </p:pic>
      <p:sp>
        <p:nvSpPr>
          <p:cNvPr id="4" name="TextBox 3"/>
          <p:cNvSpPr txBox="1"/>
          <p:nvPr/>
        </p:nvSpPr>
        <p:spPr>
          <a:xfrm>
            <a:off x="0" y="1889760"/>
            <a:ext cx="9144000" cy="3877985"/>
          </a:xfrm>
          <a:prstGeom prst="rect">
            <a:avLst/>
          </a:prstGeom>
          <a:noFill/>
        </p:spPr>
        <p:txBody>
          <a:bodyPr wrap="square" rtlCol="0">
            <a:spAutoFit/>
          </a:bodyPr>
          <a:lstStyle/>
          <a:p>
            <a:pPr algn="ctr"/>
            <a:r>
              <a:rPr lang="en-US" sz="3600" b="1" dirty="0" smtClean="0">
                <a:latin typeface="Baskerville Old Face" panose="02020602080505020303" pitchFamily="18" charset="0"/>
              </a:rPr>
              <a:t>Mr. Roy Johnson</a:t>
            </a:r>
          </a:p>
          <a:p>
            <a:pPr algn="ctr"/>
            <a:r>
              <a:rPr lang="en-US" sz="3200" dirty="0" smtClean="0">
                <a:latin typeface="Baskerville Old Face" panose="02020602080505020303" pitchFamily="18" charset="0"/>
              </a:rPr>
              <a:t>TCNJ EOF Admissions Recruiter</a:t>
            </a:r>
          </a:p>
          <a:p>
            <a:pPr algn="ctr"/>
            <a:r>
              <a:rPr lang="en-US" sz="3200" dirty="0">
                <a:latin typeface="Baskerville Old Face" panose="02020602080505020303" pitchFamily="18" charset="0"/>
                <a:hlinkClick r:id="rId4"/>
              </a:rPr>
              <a:t>j</a:t>
            </a:r>
            <a:r>
              <a:rPr lang="en-US" sz="3200" dirty="0" smtClean="0">
                <a:latin typeface="Baskerville Old Face" panose="02020602080505020303" pitchFamily="18" charset="0"/>
                <a:hlinkClick r:id="rId4"/>
              </a:rPr>
              <a:t>ohnson.roy@tcnj.edu</a:t>
            </a:r>
            <a:endParaRPr lang="en-US" sz="3200" dirty="0" smtClean="0">
              <a:latin typeface="Baskerville Old Face" panose="02020602080505020303" pitchFamily="18" charset="0"/>
            </a:endParaRPr>
          </a:p>
          <a:p>
            <a:pPr algn="ctr"/>
            <a:endParaRPr lang="en-US" sz="1800" dirty="0">
              <a:latin typeface="Baskerville Old Face" panose="02020602080505020303" pitchFamily="18" charset="0"/>
            </a:endParaRPr>
          </a:p>
          <a:p>
            <a:pPr algn="ctr"/>
            <a:endParaRPr lang="en-US" sz="2000" dirty="0" smtClean="0">
              <a:latin typeface="Baskerville Old Face" panose="02020602080505020303" pitchFamily="18" charset="0"/>
            </a:endParaRPr>
          </a:p>
          <a:p>
            <a:pPr algn="ctr"/>
            <a:r>
              <a:rPr lang="en-US" sz="3200" b="1" dirty="0" smtClean="0">
                <a:latin typeface="Baskerville Old Face" panose="02020602080505020303" pitchFamily="18" charset="0"/>
              </a:rPr>
              <a:t>Educational Opportunity Fund Program</a:t>
            </a:r>
            <a:endParaRPr lang="en-US" sz="3200" b="1" dirty="0">
              <a:latin typeface="Baskerville Old Face" panose="02020602080505020303" pitchFamily="18" charset="0"/>
            </a:endParaRPr>
          </a:p>
          <a:p>
            <a:pPr algn="ctr"/>
            <a:r>
              <a:rPr lang="en-US" sz="3200" dirty="0" smtClean="0">
                <a:latin typeface="Baskerville Old Face" panose="02020602080505020303" pitchFamily="18" charset="0"/>
                <a:hlinkClick r:id="rId5"/>
              </a:rPr>
              <a:t>eofp@tcnj.edu</a:t>
            </a:r>
            <a:endParaRPr lang="en-US" sz="3200" dirty="0" smtClean="0">
              <a:latin typeface="Baskerville Old Face" panose="02020602080505020303" pitchFamily="18" charset="0"/>
            </a:endParaRPr>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273238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48505"/>
            <a:ext cx="562708" cy="767862"/>
          </a:xfrm>
          <a:prstGeom prst="rect">
            <a:avLst/>
          </a:prstGeom>
        </p:spPr>
      </p:pic>
      <p:sp>
        <p:nvSpPr>
          <p:cNvPr id="3" name="Title 1"/>
          <p:cNvSpPr txBox="1">
            <a:spLocks/>
          </p:cNvSpPr>
          <p:nvPr/>
        </p:nvSpPr>
        <p:spPr>
          <a:xfrm>
            <a:off x="1181103" y="348505"/>
            <a:ext cx="7200897" cy="879106"/>
          </a:xfrm>
          <a:prstGeom prst="rect">
            <a:avLst/>
          </a:prstGeom>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cap="small" dirty="0" smtClean="0">
                <a:solidFill>
                  <a:srgbClr val="293F6F"/>
                </a:solidFill>
                <a:effectLst>
                  <a:outerShdw blurRad="38100" dist="38100" dir="2700000" algn="tl">
                    <a:srgbClr val="000000">
                      <a:alpha val="43137"/>
                    </a:srgbClr>
                  </a:outerShdw>
                </a:effectLst>
                <a:latin typeface="Baskerville Old Face" panose="02020602080505020303" pitchFamily="18" charset="0"/>
                <a:cs typeface="Times New Roman" panose="02020603050405020304" pitchFamily="18" charset="0"/>
              </a:rPr>
              <a:t>TCNJ EOF Staff </a:t>
            </a:r>
            <a:endParaRPr lang="en-US" sz="4000" dirty="0">
              <a:latin typeface="Baskerville Old Face" panose="02020602080505020303" pitchFamily="18" charset="0"/>
            </a:endParaRPr>
          </a:p>
        </p:txBody>
      </p:sp>
      <p:sp>
        <p:nvSpPr>
          <p:cNvPr id="4" name="Content Placeholder 4">
            <a:extLst>
              <a:ext uri="{FF2B5EF4-FFF2-40B4-BE49-F238E27FC236}">
                <a16:creationId xmlns:a16="http://schemas.microsoft.com/office/drawing/2014/main" id="{EDD793D4-DC8F-2E4F-8E6F-54337C5E3FF5}"/>
              </a:ext>
            </a:extLst>
          </p:cNvPr>
          <p:cNvSpPr txBox="1">
            <a:spLocks/>
          </p:cNvSpPr>
          <p:nvPr/>
        </p:nvSpPr>
        <p:spPr>
          <a:xfrm>
            <a:off x="922485" y="1573568"/>
            <a:ext cx="7740869" cy="4969123"/>
          </a:xfrm>
          <a:prstGeom prst="rect">
            <a:avLst/>
          </a:prstGeom>
        </p:spPr>
        <p:txBody>
          <a:bodyPr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defRPr/>
            </a:pPr>
            <a:r>
              <a:rPr lang="en-US" altLang="en-US" sz="1800" b="1" dirty="0">
                <a:solidFill>
                  <a:srgbClr val="293F6F"/>
                </a:solidFill>
                <a:latin typeface="+mj-lt"/>
                <a:cs typeface="Times New Roman" panose="02020603050405020304" pitchFamily="18" charset="0"/>
              </a:rPr>
              <a:t>Dr. Tieka </a:t>
            </a:r>
            <a:r>
              <a:rPr lang="en-US" altLang="en-US" sz="1800" b="1" dirty="0" smtClean="0">
                <a:solidFill>
                  <a:srgbClr val="293F6F"/>
                </a:solidFill>
                <a:latin typeface="+mj-lt"/>
                <a:cs typeface="Times New Roman" panose="02020603050405020304" pitchFamily="18" charset="0"/>
              </a:rPr>
              <a:t>Harris</a:t>
            </a:r>
            <a:endParaRPr lang="en-US" altLang="en-US" sz="1800" dirty="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600" i="1" dirty="0" smtClean="0">
                <a:solidFill>
                  <a:srgbClr val="293F6F"/>
                </a:solidFill>
                <a:latin typeface="+mj-lt"/>
                <a:cs typeface="Times New Roman" panose="02020603050405020304" pitchFamily="18" charset="0"/>
              </a:rPr>
              <a:t>Director </a:t>
            </a:r>
            <a:r>
              <a:rPr lang="en-US" altLang="en-US" sz="1600" i="1" dirty="0">
                <a:solidFill>
                  <a:srgbClr val="293F6F"/>
                </a:solidFill>
                <a:latin typeface="+mj-lt"/>
                <a:cs typeface="Times New Roman" panose="02020603050405020304" pitchFamily="18" charset="0"/>
              </a:rPr>
              <a:t>of EOF </a:t>
            </a:r>
            <a:endParaRPr lang="en-US" altLang="en-US" sz="1600" i="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endParaRPr lang="en-US" altLang="en-US" sz="1000" b="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800" b="1" dirty="0" smtClean="0">
                <a:solidFill>
                  <a:srgbClr val="293F6F"/>
                </a:solidFill>
                <a:latin typeface="+mj-lt"/>
                <a:cs typeface="Times New Roman" panose="02020603050405020304" pitchFamily="18" charset="0"/>
              </a:rPr>
              <a:t>Mr</a:t>
            </a:r>
            <a:r>
              <a:rPr lang="en-US" altLang="en-US" sz="1800" b="1" dirty="0">
                <a:solidFill>
                  <a:srgbClr val="293F6F"/>
                </a:solidFill>
                <a:latin typeface="+mj-lt"/>
                <a:cs typeface="Times New Roman" panose="02020603050405020304" pitchFamily="18" charset="0"/>
              </a:rPr>
              <a:t>. Todd </a:t>
            </a:r>
            <a:r>
              <a:rPr lang="en-US" altLang="en-US" sz="1800" b="1" dirty="0" smtClean="0">
                <a:solidFill>
                  <a:srgbClr val="293F6F"/>
                </a:solidFill>
                <a:latin typeface="+mj-lt"/>
                <a:cs typeface="Times New Roman" panose="02020603050405020304" pitchFamily="18" charset="0"/>
              </a:rPr>
              <a:t>McCrary</a:t>
            </a:r>
          </a:p>
          <a:p>
            <a:pPr marL="0" indent="0" algn="ctr">
              <a:lnSpc>
                <a:spcPct val="100000"/>
              </a:lnSpc>
              <a:spcBef>
                <a:spcPts val="0"/>
              </a:spcBef>
              <a:spcAft>
                <a:spcPts val="0"/>
              </a:spcAft>
              <a:buNone/>
              <a:defRPr/>
            </a:pPr>
            <a:r>
              <a:rPr lang="en-US" altLang="en-US" sz="1600" i="1" dirty="0" smtClean="0">
                <a:solidFill>
                  <a:srgbClr val="293F6F"/>
                </a:solidFill>
                <a:latin typeface="+mj-lt"/>
                <a:cs typeface="Times New Roman" panose="02020603050405020304" pitchFamily="18" charset="0"/>
              </a:rPr>
              <a:t>Associate </a:t>
            </a:r>
            <a:r>
              <a:rPr lang="en-US" altLang="en-US" sz="1600" i="1" dirty="0">
                <a:solidFill>
                  <a:srgbClr val="293F6F"/>
                </a:solidFill>
                <a:latin typeface="+mj-lt"/>
                <a:cs typeface="Times New Roman" panose="02020603050405020304" pitchFamily="18" charset="0"/>
              </a:rPr>
              <a:t>Director of EOF </a:t>
            </a:r>
            <a:endParaRPr lang="en-US" altLang="en-US" sz="1600" i="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endParaRPr lang="en-US" altLang="en-US" sz="1000" b="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800" b="1" dirty="0" smtClean="0">
                <a:solidFill>
                  <a:srgbClr val="293F6F"/>
                </a:solidFill>
                <a:latin typeface="+mj-lt"/>
                <a:cs typeface="Times New Roman" panose="02020603050405020304" pitchFamily="18" charset="0"/>
              </a:rPr>
              <a:t>Mr</a:t>
            </a:r>
            <a:r>
              <a:rPr lang="en-US" altLang="en-US" sz="1800" b="1" dirty="0">
                <a:solidFill>
                  <a:srgbClr val="293F6F"/>
                </a:solidFill>
                <a:latin typeface="+mj-lt"/>
                <a:cs typeface="Times New Roman" panose="02020603050405020304" pitchFamily="18" charset="0"/>
              </a:rPr>
              <a:t>. John </a:t>
            </a:r>
            <a:r>
              <a:rPr lang="en-US" altLang="en-US" sz="1800" b="1" dirty="0" smtClean="0">
                <a:solidFill>
                  <a:srgbClr val="293F6F"/>
                </a:solidFill>
                <a:latin typeface="+mj-lt"/>
                <a:cs typeface="Times New Roman" panose="02020603050405020304" pitchFamily="18" charset="0"/>
              </a:rPr>
              <a:t>Marshall</a:t>
            </a:r>
            <a:endParaRPr lang="en-US" altLang="en-US" sz="1600"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600" i="1" dirty="0" smtClean="0">
                <a:solidFill>
                  <a:srgbClr val="293F6F"/>
                </a:solidFill>
                <a:latin typeface="+mj-lt"/>
                <a:cs typeface="Times New Roman" panose="02020603050405020304" pitchFamily="18" charset="0"/>
              </a:rPr>
              <a:t>Assistant </a:t>
            </a:r>
            <a:r>
              <a:rPr lang="en-US" altLang="en-US" sz="1600" i="1" dirty="0">
                <a:solidFill>
                  <a:srgbClr val="293F6F"/>
                </a:solidFill>
                <a:latin typeface="+mj-lt"/>
                <a:cs typeface="Times New Roman" panose="02020603050405020304" pitchFamily="18" charset="0"/>
              </a:rPr>
              <a:t>Director for the Schools of Health &amp; Exercise Science, </a:t>
            </a:r>
            <a:endParaRPr lang="en-US" altLang="en-US" sz="1600" i="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600" i="1" dirty="0" smtClean="0">
                <a:solidFill>
                  <a:srgbClr val="293F6F"/>
                </a:solidFill>
                <a:latin typeface="+mj-lt"/>
                <a:cs typeface="Times New Roman" panose="02020603050405020304" pitchFamily="18" charset="0"/>
              </a:rPr>
              <a:t>Nursing</a:t>
            </a:r>
            <a:r>
              <a:rPr lang="en-US" altLang="en-US" sz="1600" i="1" dirty="0">
                <a:solidFill>
                  <a:srgbClr val="293F6F"/>
                </a:solidFill>
                <a:latin typeface="+mj-lt"/>
                <a:cs typeface="Times New Roman" panose="02020603050405020304" pitchFamily="18" charset="0"/>
              </a:rPr>
              <a:t>, Science, &amp; </a:t>
            </a:r>
            <a:r>
              <a:rPr lang="en-US" altLang="en-US" sz="1600" i="1" dirty="0" smtClean="0">
                <a:solidFill>
                  <a:srgbClr val="293F6F"/>
                </a:solidFill>
                <a:latin typeface="+mj-lt"/>
                <a:cs typeface="Times New Roman" panose="02020603050405020304" pitchFamily="18" charset="0"/>
              </a:rPr>
              <a:t>Engineering`</a:t>
            </a:r>
            <a:endParaRPr lang="en-US" altLang="en-US" sz="1600" i="1" dirty="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endParaRPr lang="en-US" altLang="en-US" sz="1000" b="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800" b="1" dirty="0" smtClean="0">
                <a:solidFill>
                  <a:srgbClr val="293F6F"/>
                </a:solidFill>
                <a:latin typeface="+mj-lt"/>
                <a:cs typeface="Times New Roman" panose="02020603050405020304" pitchFamily="18" charset="0"/>
              </a:rPr>
              <a:t>Ms</a:t>
            </a:r>
            <a:r>
              <a:rPr lang="en-US" altLang="en-US" sz="1800" b="1" dirty="0">
                <a:solidFill>
                  <a:srgbClr val="293F6F"/>
                </a:solidFill>
                <a:latin typeface="+mj-lt"/>
                <a:cs typeface="Times New Roman" panose="02020603050405020304" pitchFamily="18" charset="0"/>
              </a:rPr>
              <a:t>. Kim </a:t>
            </a:r>
            <a:r>
              <a:rPr lang="en-US" altLang="en-US" sz="1800" b="1" dirty="0" smtClean="0">
                <a:solidFill>
                  <a:srgbClr val="293F6F"/>
                </a:solidFill>
                <a:latin typeface="+mj-lt"/>
                <a:cs typeface="Times New Roman" panose="02020603050405020304" pitchFamily="18" charset="0"/>
              </a:rPr>
              <a:t>Quick</a:t>
            </a:r>
            <a:endParaRPr lang="en-US" altLang="en-US" sz="1600" dirty="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600" i="1" dirty="0" smtClean="0">
                <a:solidFill>
                  <a:srgbClr val="293F6F"/>
                </a:solidFill>
                <a:latin typeface="+mj-lt"/>
                <a:cs typeface="Times New Roman" panose="02020603050405020304" pitchFamily="18" charset="0"/>
              </a:rPr>
              <a:t>Assistant </a:t>
            </a:r>
            <a:r>
              <a:rPr lang="en-US" altLang="en-US" sz="1600" i="1" dirty="0">
                <a:solidFill>
                  <a:srgbClr val="293F6F"/>
                </a:solidFill>
                <a:latin typeface="+mj-lt"/>
                <a:cs typeface="Times New Roman" panose="02020603050405020304" pitchFamily="18" charset="0"/>
              </a:rPr>
              <a:t>Director for the School of Humanities &amp; Social Science </a:t>
            </a:r>
            <a:endParaRPr lang="en-US" altLang="en-US" sz="1600" i="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endParaRPr lang="en-US" altLang="en-US" sz="1000" b="1" dirty="0" smtClean="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800" b="1" dirty="0" smtClean="0">
                <a:solidFill>
                  <a:srgbClr val="293F6F"/>
                </a:solidFill>
                <a:latin typeface="+mj-lt"/>
                <a:cs typeface="Times New Roman" panose="02020603050405020304" pitchFamily="18" charset="0"/>
              </a:rPr>
              <a:t>Mr. </a:t>
            </a:r>
            <a:r>
              <a:rPr lang="en-US" altLang="en-US" sz="1800" b="1" dirty="0" err="1" smtClean="0">
                <a:solidFill>
                  <a:srgbClr val="293F6F"/>
                </a:solidFill>
                <a:latin typeface="+mj-lt"/>
                <a:cs typeface="Times New Roman" panose="02020603050405020304" pitchFamily="18" charset="0"/>
              </a:rPr>
              <a:t>Khayriy</a:t>
            </a:r>
            <a:r>
              <a:rPr lang="en-US" altLang="en-US" sz="1800" b="1" dirty="0" smtClean="0">
                <a:solidFill>
                  <a:srgbClr val="293F6F"/>
                </a:solidFill>
                <a:latin typeface="+mj-lt"/>
                <a:cs typeface="Times New Roman" panose="02020603050405020304" pitchFamily="18" charset="0"/>
              </a:rPr>
              <a:t> </a:t>
            </a:r>
            <a:r>
              <a:rPr lang="en-US" altLang="en-US" sz="1800" b="1" dirty="0" err="1" smtClean="0">
                <a:solidFill>
                  <a:srgbClr val="293F6F"/>
                </a:solidFill>
                <a:latin typeface="+mj-lt"/>
                <a:cs typeface="Times New Roman" panose="02020603050405020304" pitchFamily="18" charset="0"/>
              </a:rPr>
              <a:t>Tilghman</a:t>
            </a:r>
            <a:endParaRPr lang="en-US" altLang="en-US" sz="1600" b="1" dirty="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r>
              <a:rPr lang="en-US" altLang="en-US" sz="1600" i="1" dirty="0" smtClean="0">
                <a:solidFill>
                  <a:srgbClr val="293F6F"/>
                </a:solidFill>
                <a:latin typeface="+mj-lt"/>
                <a:cs typeface="Times New Roman" panose="02020603050405020304" pitchFamily="18" charset="0"/>
              </a:rPr>
              <a:t>Assistant Director for the Schools of Arts &amp; Communication, </a:t>
            </a:r>
          </a:p>
          <a:p>
            <a:pPr marL="0" indent="0" algn="ctr">
              <a:lnSpc>
                <a:spcPct val="100000"/>
              </a:lnSpc>
              <a:spcBef>
                <a:spcPts val="0"/>
              </a:spcBef>
              <a:spcAft>
                <a:spcPts val="0"/>
              </a:spcAft>
              <a:buNone/>
              <a:defRPr/>
            </a:pPr>
            <a:r>
              <a:rPr lang="en-US" altLang="en-US" sz="1600" i="1" dirty="0" smtClean="0">
                <a:solidFill>
                  <a:srgbClr val="293F6F"/>
                </a:solidFill>
                <a:latin typeface="+mj-lt"/>
                <a:cs typeface="Times New Roman" panose="02020603050405020304" pitchFamily="18" charset="0"/>
              </a:rPr>
              <a:t>Business, and Education</a:t>
            </a:r>
            <a:endParaRPr lang="en-US" altLang="en-US" sz="1600" i="1" dirty="0">
              <a:solidFill>
                <a:srgbClr val="293F6F"/>
              </a:solidFill>
              <a:latin typeface="+mj-lt"/>
              <a:cs typeface="Times New Roman" panose="02020603050405020304" pitchFamily="18" charset="0"/>
            </a:endParaRPr>
          </a:p>
          <a:p>
            <a:pPr marL="0" indent="0" algn="ctr">
              <a:lnSpc>
                <a:spcPct val="100000"/>
              </a:lnSpc>
              <a:spcBef>
                <a:spcPts val="0"/>
              </a:spcBef>
              <a:spcAft>
                <a:spcPts val="0"/>
              </a:spcAft>
              <a:buNone/>
              <a:defRPr/>
            </a:pPr>
            <a:endParaRPr lang="en-US" altLang="en-US" sz="1000" b="1" dirty="0" smtClean="0">
              <a:solidFill>
                <a:srgbClr val="293F6F"/>
              </a:solidFill>
              <a:cs typeface="Times New Roman" panose="02020603050405020304" pitchFamily="18" charset="0"/>
            </a:endParaRPr>
          </a:p>
          <a:p>
            <a:pPr marL="0" indent="0" algn="ctr">
              <a:lnSpc>
                <a:spcPct val="100000"/>
              </a:lnSpc>
              <a:spcBef>
                <a:spcPts val="0"/>
              </a:spcBef>
              <a:spcAft>
                <a:spcPts val="0"/>
              </a:spcAft>
              <a:buNone/>
              <a:defRPr/>
            </a:pPr>
            <a:r>
              <a:rPr lang="en-US" altLang="en-US" sz="1800" b="1" dirty="0" smtClean="0">
                <a:solidFill>
                  <a:srgbClr val="293F6F"/>
                </a:solidFill>
                <a:cs typeface="Times New Roman" panose="02020603050405020304" pitchFamily="18" charset="0"/>
              </a:rPr>
              <a:t>Ms. </a:t>
            </a:r>
            <a:r>
              <a:rPr lang="en-US" altLang="en-US" sz="1800" b="1" dirty="0" err="1" smtClean="0">
                <a:solidFill>
                  <a:srgbClr val="293F6F"/>
                </a:solidFill>
                <a:cs typeface="Times New Roman" panose="02020603050405020304" pitchFamily="18" charset="0"/>
              </a:rPr>
              <a:t>Asianna</a:t>
            </a:r>
            <a:r>
              <a:rPr lang="en-US" altLang="en-US" sz="1800" b="1" dirty="0" smtClean="0">
                <a:solidFill>
                  <a:srgbClr val="293F6F"/>
                </a:solidFill>
                <a:cs typeface="Times New Roman" panose="02020603050405020304" pitchFamily="18" charset="0"/>
              </a:rPr>
              <a:t> Hall</a:t>
            </a:r>
            <a:endParaRPr lang="en-US" altLang="en-US" sz="1600" i="1" dirty="0">
              <a:solidFill>
                <a:srgbClr val="293F6F"/>
              </a:solidFill>
              <a:cs typeface="Times New Roman" panose="02020603050405020304" pitchFamily="18" charset="0"/>
            </a:endParaRPr>
          </a:p>
          <a:p>
            <a:pPr marL="0" indent="0" algn="ctr">
              <a:lnSpc>
                <a:spcPct val="100000"/>
              </a:lnSpc>
              <a:spcBef>
                <a:spcPts val="0"/>
              </a:spcBef>
              <a:spcAft>
                <a:spcPts val="0"/>
              </a:spcAft>
              <a:buNone/>
              <a:defRPr/>
            </a:pPr>
            <a:r>
              <a:rPr lang="en-US" altLang="en-US" sz="1600" i="1" dirty="0" smtClean="0">
                <a:solidFill>
                  <a:srgbClr val="293F6F"/>
                </a:solidFill>
                <a:cs typeface="Times New Roman" panose="02020603050405020304" pitchFamily="18" charset="0"/>
              </a:rPr>
              <a:t>Program </a:t>
            </a:r>
            <a:r>
              <a:rPr lang="en-US" altLang="en-US" sz="1600" i="1" dirty="0">
                <a:solidFill>
                  <a:srgbClr val="293F6F"/>
                </a:solidFill>
                <a:cs typeface="Times New Roman" panose="02020603050405020304" pitchFamily="18" charset="0"/>
              </a:rPr>
              <a:t>Assistant</a:t>
            </a:r>
          </a:p>
          <a:p>
            <a:pPr marL="0" indent="0" algn="ctr">
              <a:lnSpc>
                <a:spcPct val="100000"/>
              </a:lnSpc>
              <a:spcBef>
                <a:spcPts val="0"/>
              </a:spcBef>
              <a:spcAft>
                <a:spcPts val="0"/>
              </a:spcAft>
              <a:buNone/>
              <a:defRPr/>
            </a:pPr>
            <a:endParaRPr lang="en-US" altLang="en-US" sz="1000" b="1" dirty="0" smtClean="0">
              <a:solidFill>
                <a:srgbClr val="293F6F"/>
              </a:solidFill>
              <a:cs typeface="Times New Roman" panose="02020603050405020304" pitchFamily="18" charset="0"/>
            </a:endParaRPr>
          </a:p>
          <a:p>
            <a:pPr marL="0" indent="0" algn="ctr">
              <a:lnSpc>
                <a:spcPct val="100000"/>
              </a:lnSpc>
              <a:spcBef>
                <a:spcPts val="0"/>
              </a:spcBef>
              <a:spcAft>
                <a:spcPts val="0"/>
              </a:spcAft>
              <a:buNone/>
              <a:defRPr/>
            </a:pPr>
            <a:r>
              <a:rPr lang="en-US" altLang="en-US" sz="1800" b="1" dirty="0" smtClean="0">
                <a:solidFill>
                  <a:srgbClr val="293F6F"/>
                </a:solidFill>
                <a:cs typeface="Times New Roman" panose="02020603050405020304" pitchFamily="18" charset="0"/>
              </a:rPr>
              <a:t>Mrs</a:t>
            </a:r>
            <a:r>
              <a:rPr lang="en-US" altLang="en-US" sz="1800" b="1" dirty="0">
                <a:solidFill>
                  <a:srgbClr val="293F6F"/>
                </a:solidFill>
                <a:cs typeface="Times New Roman" panose="02020603050405020304" pitchFamily="18" charset="0"/>
              </a:rPr>
              <a:t>. Sylvia </a:t>
            </a:r>
            <a:r>
              <a:rPr lang="en-US" altLang="en-US" sz="1800" b="1" dirty="0" smtClean="0">
                <a:solidFill>
                  <a:srgbClr val="293F6F"/>
                </a:solidFill>
                <a:cs typeface="Times New Roman" panose="02020603050405020304" pitchFamily="18" charset="0"/>
              </a:rPr>
              <a:t>Speed</a:t>
            </a:r>
            <a:endParaRPr lang="en-US" altLang="en-US" sz="1600" i="1" dirty="0">
              <a:solidFill>
                <a:srgbClr val="293F6F"/>
              </a:solidFill>
              <a:cs typeface="Times New Roman" panose="02020603050405020304" pitchFamily="18" charset="0"/>
            </a:endParaRPr>
          </a:p>
          <a:p>
            <a:pPr marL="0" indent="0" algn="ctr">
              <a:lnSpc>
                <a:spcPct val="100000"/>
              </a:lnSpc>
              <a:spcBef>
                <a:spcPts val="0"/>
              </a:spcBef>
              <a:spcAft>
                <a:spcPts val="0"/>
              </a:spcAft>
              <a:buNone/>
              <a:defRPr/>
            </a:pPr>
            <a:r>
              <a:rPr lang="en-US" altLang="en-US" sz="1600" i="1" dirty="0" smtClean="0">
                <a:solidFill>
                  <a:srgbClr val="293F6F"/>
                </a:solidFill>
                <a:cs typeface="Times New Roman" panose="02020603050405020304" pitchFamily="18" charset="0"/>
              </a:rPr>
              <a:t>Administrative </a:t>
            </a:r>
            <a:r>
              <a:rPr lang="en-US" altLang="en-US" sz="1600" i="1" dirty="0">
                <a:solidFill>
                  <a:srgbClr val="293F6F"/>
                </a:solidFill>
                <a:cs typeface="Times New Roman" panose="02020603050405020304" pitchFamily="18" charset="0"/>
              </a:rPr>
              <a:t>Specialist</a:t>
            </a:r>
          </a:p>
          <a:p>
            <a:pPr marL="0" indent="0">
              <a:spcAft>
                <a:spcPts val="0"/>
              </a:spcAft>
              <a:buNone/>
              <a:defRPr/>
            </a:pPr>
            <a:endParaRPr lang="en-US" altLang="en-US" sz="1800" i="1" dirty="0">
              <a:solidFill>
                <a:srgbClr val="293F6F"/>
              </a:solidFill>
              <a:latin typeface="+mj-lt"/>
              <a:cs typeface="Times New Roman" panose="02020603050405020304" pitchFamily="18" charset="0"/>
            </a:endParaRPr>
          </a:p>
        </p:txBody>
      </p:sp>
    </p:spTree>
    <p:extLst>
      <p:ext uri="{BB962C8B-B14F-4D97-AF65-F5344CB8AC3E}">
        <p14:creationId xmlns:p14="http://schemas.microsoft.com/office/powerpoint/2010/main" val="322459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2900" y="523875"/>
            <a:ext cx="6034302" cy="2358182"/>
          </a:xfrm>
          <a:solidFill>
            <a:srgbClr val="FFCC00"/>
          </a:solidFill>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anchor="ctr" anchorCtr="1">
            <a:noAutofit/>
          </a:bodyPr>
          <a:lstStyle/>
          <a:p>
            <a:pPr algn="ctr"/>
            <a:r>
              <a:rPr lang="en-US" sz="6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EOF</a:t>
            </a:r>
            <a:r>
              <a:rPr lang="en-US" sz="48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48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4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TCNJ Promise</a:t>
            </a:r>
            <a:endParaRPr lang="en-US" sz="4800" b="1" dirty="0">
              <a:ln w="12700">
                <a:solidFill>
                  <a:schemeClr val="tx2">
                    <a:satMod val="155000"/>
                  </a:schemeClr>
                </a:solidFill>
                <a:prstDash val="solid"/>
              </a:ln>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78522" y="3209474"/>
            <a:ext cx="1963058" cy="2434192"/>
          </a:xfrm>
          <a:prstGeom prst="rect">
            <a:avLst/>
          </a:prstGeom>
          <a:noFill/>
          <a:effectLst/>
        </p:spPr>
      </p:pic>
    </p:spTree>
    <p:extLst>
      <p:ext uri="{BB962C8B-B14F-4D97-AF65-F5344CB8AC3E}">
        <p14:creationId xmlns:p14="http://schemas.microsoft.com/office/powerpoint/2010/main" val="3565860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2475" y="434702"/>
            <a:ext cx="7620000" cy="861774"/>
          </a:xfrm>
          <a:prstGeom prst="rect">
            <a:avLst/>
          </a:prstGeom>
          <a:ln cmpd="sng">
            <a:noFill/>
          </a:ln>
        </p:spPr>
        <p:txBody>
          <a:bodyPr wrap="square">
            <a:spAutoFit/>
          </a:bodyPr>
          <a:lstStyle/>
          <a:p>
            <a:pPr algn="ctr"/>
            <a:r>
              <a:rPr lang="en-US" sz="5000" b="1" dirty="0">
                <a:ln w="15875">
                  <a:solidFill>
                    <a:srgbClr val="1D6295"/>
                  </a:solidFill>
                </a:ln>
                <a:solidFill>
                  <a:srgbClr val="FFC000"/>
                </a:solidFill>
                <a:latin typeface="Baskerville Old Face" panose="02020602080505020303" pitchFamily="18" charset="0"/>
              </a:rPr>
              <a:t>AGENDA</a:t>
            </a:r>
            <a:endParaRPr lang="en-US" sz="5000" dirty="0">
              <a:ln w="15875">
                <a:solidFill>
                  <a:srgbClr val="1D6295"/>
                </a:solidFill>
              </a:l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475" y="596155"/>
            <a:ext cx="562708" cy="767862"/>
          </a:xfrm>
          <a:prstGeom prst="rect">
            <a:avLst/>
          </a:prstGeom>
        </p:spPr>
      </p:pic>
      <p:sp>
        <p:nvSpPr>
          <p:cNvPr id="8" name="TextBox 7"/>
          <p:cNvSpPr txBox="1"/>
          <p:nvPr/>
        </p:nvSpPr>
        <p:spPr>
          <a:xfrm>
            <a:off x="866775" y="1415017"/>
            <a:ext cx="7391400" cy="4278094"/>
          </a:xfrm>
          <a:prstGeom prst="rect">
            <a:avLst/>
          </a:prstGeom>
          <a:noFill/>
        </p:spPr>
        <p:txBody>
          <a:bodyPr wrap="square" rtlCol="0">
            <a:spAutoFit/>
          </a:bodyPr>
          <a:lstStyle/>
          <a:p>
            <a:pPr marL="571500" indent="-571500">
              <a:buFont typeface="Wingdings" panose="05000000000000000000" pitchFamily="2" charset="2"/>
              <a:buChar char="Ø"/>
            </a:pPr>
            <a:r>
              <a:rPr lang="en-US" sz="3200" dirty="0">
                <a:solidFill>
                  <a:schemeClr val="accent2">
                    <a:lumMod val="75000"/>
                  </a:schemeClr>
                </a:solidFill>
                <a:latin typeface="Baskerville Old Face" panose="02020602080505020303" pitchFamily="18" charset="0"/>
              </a:rPr>
              <a:t>What is EOF?</a:t>
            </a:r>
          </a:p>
          <a:p>
            <a:endParaRPr lang="en-US" sz="2800" dirty="0">
              <a:solidFill>
                <a:schemeClr val="accent2">
                  <a:lumMod val="75000"/>
                </a:schemeClr>
              </a:solidFill>
              <a:latin typeface="Baskerville Old Face" panose="02020602080505020303" pitchFamily="18" charset="0"/>
            </a:endParaRPr>
          </a:p>
          <a:p>
            <a:pPr marL="571500" indent="-571500">
              <a:buFont typeface="Wingdings" panose="05000000000000000000" pitchFamily="2" charset="2"/>
              <a:buChar char="Ø"/>
            </a:pPr>
            <a:r>
              <a:rPr lang="en-US" sz="3200" dirty="0">
                <a:solidFill>
                  <a:schemeClr val="accent2">
                    <a:lumMod val="75000"/>
                  </a:schemeClr>
                </a:solidFill>
                <a:latin typeface="Baskerville Old Face" panose="02020602080505020303" pitchFamily="18" charset="0"/>
              </a:rPr>
              <a:t>Value of the </a:t>
            </a:r>
            <a:r>
              <a:rPr lang="en-US" sz="3200" u="sng" dirty="0">
                <a:solidFill>
                  <a:schemeClr val="accent2">
                    <a:lumMod val="75000"/>
                  </a:schemeClr>
                </a:solidFill>
                <a:latin typeface="Baskerville Old Face" panose="02020602080505020303" pitchFamily="18" charset="0"/>
              </a:rPr>
              <a:t>TCNJ Promise</a:t>
            </a:r>
            <a:r>
              <a:rPr lang="en-US" sz="3200" dirty="0">
                <a:solidFill>
                  <a:schemeClr val="accent2">
                    <a:lumMod val="75000"/>
                  </a:schemeClr>
                </a:solidFill>
                <a:latin typeface="Baskerville Old Face" panose="02020602080505020303" pitchFamily="18" charset="0"/>
              </a:rPr>
              <a:t/>
            </a:r>
            <a:br>
              <a:rPr lang="en-US" sz="3200" dirty="0">
                <a:solidFill>
                  <a:schemeClr val="accent2">
                    <a:lumMod val="75000"/>
                  </a:schemeClr>
                </a:solidFill>
                <a:latin typeface="Baskerville Old Face" panose="02020602080505020303" pitchFamily="18" charset="0"/>
              </a:rPr>
            </a:br>
            <a:endParaRPr lang="en-US" sz="2800" dirty="0">
              <a:solidFill>
                <a:schemeClr val="accent2">
                  <a:lumMod val="75000"/>
                </a:schemeClr>
              </a:solidFill>
              <a:latin typeface="Baskerville Old Face" panose="02020602080505020303" pitchFamily="18" charset="0"/>
            </a:endParaRPr>
          </a:p>
          <a:p>
            <a:pPr marL="571500" indent="-571500">
              <a:buFont typeface="Wingdings" panose="05000000000000000000" pitchFamily="2" charset="2"/>
              <a:buChar char="Ø"/>
            </a:pPr>
            <a:r>
              <a:rPr lang="en-US" sz="3200" dirty="0">
                <a:solidFill>
                  <a:schemeClr val="accent2">
                    <a:lumMod val="75000"/>
                  </a:schemeClr>
                </a:solidFill>
                <a:latin typeface="Baskerville Old Face" panose="02020602080505020303" pitchFamily="18" charset="0"/>
              </a:rPr>
              <a:t>College Transitions</a:t>
            </a:r>
          </a:p>
          <a:p>
            <a:endParaRPr lang="en-US" sz="2800" dirty="0">
              <a:solidFill>
                <a:schemeClr val="accent2">
                  <a:lumMod val="75000"/>
                </a:schemeClr>
              </a:solidFill>
              <a:latin typeface="Baskerville Old Face" panose="02020602080505020303" pitchFamily="18" charset="0"/>
            </a:endParaRPr>
          </a:p>
          <a:p>
            <a:pPr marL="571500" indent="-571500">
              <a:buFont typeface="Wingdings" panose="05000000000000000000" pitchFamily="2" charset="2"/>
              <a:buChar char="Ø"/>
            </a:pPr>
            <a:r>
              <a:rPr lang="en-US" sz="3200" dirty="0">
                <a:solidFill>
                  <a:schemeClr val="accent2">
                    <a:lumMod val="75000"/>
                  </a:schemeClr>
                </a:solidFill>
                <a:latin typeface="Baskerville Old Face" panose="02020602080505020303" pitchFamily="18" charset="0"/>
              </a:rPr>
              <a:t>On Track: </a:t>
            </a:r>
            <a:r>
              <a:rPr lang="en-US" sz="2800" i="1" dirty="0">
                <a:solidFill>
                  <a:schemeClr val="accent2">
                    <a:lumMod val="75000"/>
                  </a:schemeClr>
                </a:solidFill>
                <a:latin typeface="Baskerville Old Face" panose="02020602080505020303" pitchFamily="18" charset="0"/>
              </a:rPr>
              <a:t>4-year academic support model</a:t>
            </a:r>
          </a:p>
          <a:p>
            <a:r>
              <a:rPr lang="en-US" sz="2800" i="1" dirty="0">
                <a:solidFill>
                  <a:schemeClr val="accent2">
                    <a:lumMod val="75000"/>
                  </a:schemeClr>
                </a:solidFill>
                <a:latin typeface="Baskerville Old Face" panose="02020602080505020303" pitchFamily="18" charset="0"/>
              </a:rPr>
              <a:t> </a:t>
            </a:r>
            <a:endParaRPr lang="en-US" sz="3200" i="1" dirty="0">
              <a:solidFill>
                <a:schemeClr val="accent2">
                  <a:lumMod val="75000"/>
                </a:schemeClr>
              </a:solidFill>
              <a:latin typeface="Baskerville Old Face" panose="02020602080505020303" pitchFamily="18" charset="0"/>
            </a:endParaRPr>
          </a:p>
          <a:p>
            <a:pPr marL="571500" indent="-571500">
              <a:buFont typeface="Wingdings" panose="05000000000000000000" pitchFamily="2" charset="2"/>
              <a:buChar char="Ø"/>
            </a:pPr>
            <a:r>
              <a:rPr lang="en-US" sz="3200" dirty="0">
                <a:solidFill>
                  <a:schemeClr val="accent2">
                    <a:lumMod val="75000"/>
                  </a:schemeClr>
                </a:solidFill>
                <a:latin typeface="Baskerville Old Face" panose="02020602080505020303" pitchFamily="18" charset="0"/>
              </a:rPr>
              <a:t>The EOF Family</a:t>
            </a:r>
            <a:endParaRPr lang="en-US" sz="3600" dirty="0"/>
          </a:p>
        </p:txBody>
      </p:sp>
    </p:spTree>
    <p:extLst>
      <p:ext uri="{BB962C8B-B14F-4D97-AF65-F5344CB8AC3E}">
        <p14:creationId xmlns:p14="http://schemas.microsoft.com/office/powerpoint/2010/main" val="688591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590800"/>
            <a:ext cx="7620000" cy="1107996"/>
          </a:xfrm>
          <a:prstGeom prst="rect">
            <a:avLst/>
          </a:prstGeom>
          <a:ln cmpd="sng">
            <a:noFill/>
          </a:ln>
        </p:spPr>
        <p:txBody>
          <a:bodyPr wrap="square">
            <a:spAutoFit/>
          </a:bodyPr>
          <a:lstStyle/>
          <a:p>
            <a:pPr algn="ctr"/>
            <a:r>
              <a:rPr lang="en-US" sz="6600" b="1" dirty="0">
                <a:ln w="15875">
                  <a:solidFill>
                    <a:srgbClr val="1D6295"/>
                  </a:solidFill>
                </a:ln>
                <a:solidFill>
                  <a:srgbClr val="FFC000"/>
                </a:solidFill>
                <a:latin typeface="Baskerville Old Face" panose="02020602080505020303" pitchFamily="18" charset="0"/>
              </a:rPr>
              <a:t>WHAT IS EOF?</a:t>
            </a:r>
            <a:endParaRPr lang="en-US" sz="6600" dirty="0">
              <a:ln w="15875">
                <a:solidFill>
                  <a:srgbClr val="1D6295"/>
                </a:solidFill>
              </a:l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48505"/>
            <a:ext cx="562708" cy="767862"/>
          </a:xfrm>
          <a:prstGeom prst="rect">
            <a:avLst/>
          </a:prstGeom>
        </p:spPr>
      </p:pic>
    </p:spTree>
    <p:extLst>
      <p:ext uri="{BB962C8B-B14F-4D97-AF65-F5344CB8AC3E}">
        <p14:creationId xmlns:p14="http://schemas.microsoft.com/office/powerpoint/2010/main" val="1340306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47396"/>
            <a:ext cx="562708" cy="767862"/>
          </a:xfrm>
          <a:prstGeom prst="rect">
            <a:avLst/>
          </a:prstGeom>
        </p:spPr>
      </p:pic>
      <p:sp>
        <p:nvSpPr>
          <p:cNvPr id="7" name="Rectangle 6"/>
          <p:cNvSpPr/>
          <p:nvPr/>
        </p:nvSpPr>
        <p:spPr>
          <a:xfrm>
            <a:off x="762000" y="304800"/>
            <a:ext cx="7620000" cy="861774"/>
          </a:xfrm>
          <a:prstGeom prst="rect">
            <a:avLst/>
          </a:prstGeom>
          <a:ln cmpd="sng">
            <a:noFill/>
          </a:ln>
        </p:spPr>
        <p:txBody>
          <a:bodyPr wrap="square">
            <a:spAutoFit/>
          </a:bodyPr>
          <a:lstStyle/>
          <a:p>
            <a:pPr algn="ctr"/>
            <a:r>
              <a:rPr lang="en-US" sz="5000" b="1" dirty="0">
                <a:ln w="15875">
                  <a:solidFill>
                    <a:srgbClr val="1D6295"/>
                  </a:solidFill>
                </a:ln>
                <a:solidFill>
                  <a:srgbClr val="FFC000"/>
                </a:solidFill>
                <a:latin typeface="Baskerville Old Face" panose="02020602080505020303" pitchFamily="18" charset="0"/>
              </a:rPr>
              <a:t>EOF History</a:t>
            </a:r>
            <a:endParaRPr lang="en-US" sz="5000" dirty="0">
              <a:ln w="15875">
                <a:solidFill>
                  <a:srgbClr val="1D6295"/>
                </a:solidFill>
              </a:ln>
            </a:endParaRPr>
          </a:p>
        </p:txBody>
      </p:sp>
      <p:sp>
        <p:nvSpPr>
          <p:cNvPr id="12" name="Rectangle 11"/>
          <p:cNvSpPr/>
          <p:nvPr/>
        </p:nvSpPr>
        <p:spPr>
          <a:xfrm>
            <a:off x="838200" y="1631804"/>
            <a:ext cx="7543800" cy="4029373"/>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t>1967 - Newark Riots</a:t>
            </a:r>
            <a:b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br>
            <a:endParaRPr lang="en-US" sz="12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t>1968 - EOF founded, enacted by law</a:t>
            </a:r>
            <a:b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br>
            <a:endParaRPr lang="en-US" sz="12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t>proposed program of special assistance to young men </a:t>
            </a:r>
            <a:b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br>
            <a: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t>and women from economically and educationally disadvantaged backgrounds</a:t>
            </a:r>
          </a:p>
          <a:p>
            <a:pPr marR="0" lvl="0">
              <a:lnSpc>
                <a:spcPct val="107000"/>
              </a:lnSpc>
              <a:spcBef>
                <a:spcPts val="0"/>
              </a:spcBef>
              <a:spcAft>
                <a:spcPts val="0"/>
              </a:spcAft>
            </a:pPr>
            <a:endPar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solidFill>
                  <a:srgbClr val="1D6295"/>
                </a:solidFill>
                <a:latin typeface="Baskerville Old Face" panose="02020602080505020303" pitchFamily="18" charset="0"/>
                <a:ea typeface="Calibri" panose="020F0502020204030204" pitchFamily="34" charset="0"/>
                <a:cs typeface="Times New Roman" panose="02020603050405020304" pitchFamily="18" charset="0"/>
              </a:rPr>
              <a:t>establishment of a broad range of programs to address the basic conditions the cited as contributing to the summer of 1967’s unrest</a:t>
            </a:r>
          </a:p>
        </p:txBody>
      </p:sp>
    </p:spTree>
    <p:extLst>
      <p:ext uri="{BB962C8B-B14F-4D97-AF65-F5344CB8AC3E}">
        <p14:creationId xmlns:p14="http://schemas.microsoft.com/office/powerpoint/2010/main" val="158538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4294967295"/>
            <p:extLst>
              <p:ext uri="{D42A27DB-BD31-4B8C-83A1-F6EECF244321}">
                <p14:modId xmlns:p14="http://schemas.microsoft.com/office/powerpoint/2010/main" val="806764473"/>
              </p:ext>
            </p:extLst>
          </p:nvPr>
        </p:nvGraphicFramePr>
        <p:xfrm>
          <a:off x="1000125" y="2135240"/>
          <a:ext cx="7391400" cy="1641693"/>
        </p:xfrm>
        <a:graphic>
          <a:graphicData uri="http://schemas.openxmlformats.org/drawingml/2006/table">
            <a:tbl>
              <a:tblPr firstRow="1" bandRow="1">
                <a:tableStyleId>{8A107856-5554-42FB-B03E-39F5DBC370BA}</a:tableStyleId>
              </a:tblPr>
              <a:tblGrid>
                <a:gridCol w="3619500">
                  <a:extLst>
                    <a:ext uri="{9D8B030D-6E8A-4147-A177-3AD203B41FA5}">
                      <a16:colId xmlns:a16="http://schemas.microsoft.com/office/drawing/2014/main" val="1894686797"/>
                    </a:ext>
                  </a:extLst>
                </a:gridCol>
                <a:gridCol w="3771900">
                  <a:extLst>
                    <a:ext uri="{9D8B030D-6E8A-4147-A177-3AD203B41FA5}">
                      <a16:colId xmlns:a16="http://schemas.microsoft.com/office/drawing/2014/main" val="3895911190"/>
                    </a:ext>
                  </a:extLst>
                </a:gridCol>
              </a:tblGrid>
              <a:tr h="465613">
                <a:tc>
                  <a:txBody>
                    <a:bodyPr/>
                    <a:lstStyle/>
                    <a:p>
                      <a:pPr algn="ctr"/>
                      <a:r>
                        <a:rPr lang="en-US" sz="1800" b="0" dirty="0">
                          <a:solidFill>
                            <a:srgbClr val="1D6295"/>
                          </a:solidFill>
                          <a:latin typeface="Baskerville Old Face" panose="02020602080505020303" pitchFamily="18" charset="0"/>
                        </a:rPr>
                        <a:t>Pre-college summer bridge program</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rgbClr val="1D6295"/>
                          </a:solidFill>
                          <a:latin typeface="Baskerville Old Face" panose="02020602080505020303" pitchFamily="18" charset="0"/>
                        </a:rPr>
                        <a:t>Peer tutoring</a:t>
                      </a:r>
                    </a:p>
                  </a:txBody>
                  <a:tcPr/>
                </a:tc>
                <a:extLst>
                  <a:ext uri="{0D108BD9-81ED-4DB2-BD59-A6C34878D82A}">
                    <a16:rowId xmlns:a16="http://schemas.microsoft.com/office/drawing/2014/main" val="2608703751"/>
                  </a:ext>
                </a:extLst>
              </a:tr>
              <a:tr h="389411">
                <a:tc>
                  <a:txBody>
                    <a:bodyPr/>
                    <a:lstStyle/>
                    <a:p>
                      <a:pPr algn="ctr"/>
                      <a:r>
                        <a:rPr lang="en-US" sz="1800" b="0" dirty="0">
                          <a:solidFill>
                            <a:srgbClr val="1D6295"/>
                          </a:solidFill>
                          <a:latin typeface="Baskerville Old Face" panose="02020602080505020303" pitchFamily="18" charset="0"/>
                        </a:rPr>
                        <a:t>Systematic</a:t>
                      </a:r>
                      <a:r>
                        <a:rPr lang="en-US" sz="1800" b="0" baseline="0" dirty="0">
                          <a:solidFill>
                            <a:srgbClr val="1D6295"/>
                          </a:solidFill>
                          <a:latin typeface="Baskerville Old Face" panose="02020602080505020303" pitchFamily="18" charset="0"/>
                        </a:rPr>
                        <a:t> retention efforts</a:t>
                      </a:r>
                      <a:endParaRPr lang="en-US" sz="1800" b="0" dirty="0">
                        <a:solidFill>
                          <a:srgbClr val="1D6295"/>
                        </a:solidFill>
                        <a:latin typeface="Baskerville Old Face" panose="02020602080505020303" pitchFamily="18" charset="0"/>
                      </a:endParaRPr>
                    </a:p>
                  </a:txBody>
                  <a:tcPr/>
                </a:tc>
                <a:tc>
                  <a:txBody>
                    <a:bodyPr/>
                    <a:lstStyle/>
                    <a:p>
                      <a:pPr algn="ctr"/>
                      <a:r>
                        <a:rPr lang="en-US" sz="1800" b="0" dirty="0">
                          <a:solidFill>
                            <a:srgbClr val="1D6295"/>
                          </a:solidFill>
                          <a:latin typeface="Baskerville Old Face" panose="02020602080505020303" pitchFamily="18" charset="0"/>
                        </a:rPr>
                        <a:t>Peer counseling</a:t>
                      </a:r>
                    </a:p>
                  </a:txBody>
                  <a:tcPr/>
                </a:tc>
                <a:extLst>
                  <a:ext uri="{0D108BD9-81ED-4DB2-BD59-A6C34878D82A}">
                    <a16:rowId xmlns:a16="http://schemas.microsoft.com/office/drawing/2014/main" val="2834337337"/>
                  </a:ext>
                </a:extLst>
              </a:tr>
              <a:tr h="38941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rgbClr val="1D6295"/>
                          </a:solidFill>
                          <a:latin typeface="Baskerville Old Face" panose="02020602080505020303" pitchFamily="18" charset="0"/>
                        </a:rPr>
                        <a:t>Multicultural curricula</a:t>
                      </a:r>
                    </a:p>
                  </a:txBody>
                  <a:tcPr/>
                </a:tc>
                <a:tc>
                  <a:txBody>
                    <a:bodyPr/>
                    <a:lstStyle/>
                    <a:p>
                      <a:pPr algn="ctr"/>
                      <a:r>
                        <a:rPr lang="en-US" sz="1800" b="0" dirty="0">
                          <a:solidFill>
                            <a:srgbClr val="1D6295"/>
                          </a:solidFill>
                          <a:latin typeface="Baskerville Old Face" panose="02020602080505020303" pitchFamily="18" charset="0"/>
                        </a:rPr>
                        <a:t>Academic support courses</a:t>
                      </a:r>
                    </a:p>
                  </a:txBody>
                  <a:tcPr/>
                </a:tc>
                <a:extLst>
                  <a:ext uri="{0D108BD9-81ED-4DB2-BD59-A6C34878D82A}">
                    <a16:rowId xmlns:a16="http://schemas.microsoft.com/office/drawing/2014/main" val="254206115"/>
                  </a:ext>
                </a:extLst>
              </a:tr>
              <a:tr h="3972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rgbClr val="1D6295"/>
                          </a:solidFill>
                          <a:latin typeface="Baskerville Old Face" panose="02020602080505020303" pitchFamily="18" charset="0"/>
                        </a:rPr>
                        <a:t>Student</a:t>
                      </a:r>
                      <a:r>
                        <a:rPr lang="en-US" sz="1800" b="0" baseline="0" dirty="0">
                          <a:solidFill>
                            <a:srgbClr val="1D6295"/>
                          </a:solidFill>
                          <a:latin typeface="Baskerville Old Face" panose="02020602080505020303" pitchFamily="18" charset="0"/>
                        </a:rPr>
                        <a:t> leadership development</a:t>
                      </a:r>
                      <a:endParaRPr lang="en-US" sz="1800" b="0" dirty="0">
                        <a:solidFill>
                          <a:srgbClr val="1D6295"/>
                        </a:solidFill>
                        <a:latin typeface="Baskerville Old Face" panose="02020602080505020303" pitchFamily="18"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rgbClr val="1D6295"/>
                          </a:solidFill>
                          <a:latin typeface="Baskerville Old Face" panose="02020602080505020303" pitchFamily="18" charset="0"/>
                        </a:rPr>
                        <a:t>Outcomes-based program evaluation</a:t>
                      </a:r>
                    </a:p>
                  </a:txBody>
                  <a:tcPr/>
                </a:tc>
                <a:extLst>
                  <a:ext uri="{0D108BD9-81ED-4DB2-BD59-A6C34878D82A}">
                    <a16:rowId xmlns:a16="http://schemas.microsoft.com/office/drawing/2014/main" val="535095079"/>
                  </a:ext>
                </a:extLst>
              </a:tr>
            </a:tbl>
          </a:graphicData>
        </a:graphic>
      </p:graphicFrame>
      <p:sp>
        <p:nvSpPr>
          <p:cNvPr id="2" name="Title 1"/>
          <p:cNvSpPr>
            <a:spLocks noGrp="1"/>
          </p:cNvSpPr>
          <p:nvPr>
            <p:ph type="title" idx="4294967295"/>
          </p:nvPr>
        </p:nvSpPr>
        <p:spPr>
          <a:xfrm>
            <a:off x="762000" y="1091526"/>
            <a:ext cx="8229600" cy="849312"/>
          </a:xfrm>
        </p:spPr>
        <p:txBody>
          <a:bodyPr anchor="t">
            <a:noAutofit/>
          </a:bodyPr>
          <a:lstStyle/>
          <a:p>
            <a:r>
              <a:rPr lang="en-US" sz="2400" dirty="0">
                <a:solidFill>
                  <a:schemeClr val="accent2">
                    <a:lumMod val="75000"/>
                  </a:schemeClr>
                </a:solidFill>
                <a:latin typeface="Baskerville Old Face" panose="02020602080505020303" pitchFamily="18" charset="0"/>
              </a:rPr>
              <a:t>EOF set the pace for many initiatives which today are widely incorporated into college </a:t>
            </a:r>
            <a:r>
              <a:rPr lang="en-US" sz="2400" dirty="0" smtClean="0">
                <a:solidFill>
                  <a:schemeClr val="accent2">
                    <a:lumMod val="75000"/>
                  </a:schemeClr>
                </a:solidFill>
                <a:latin typeface="Baskerville Old Face" panose="02020602080505020303" pitchFamily="18" charset="0"/>
              </a:rPr>
              <a:t>life:</a:t>
            </a:r>
            <a:endParaRPr lang="en-US" sz="14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26463"/>
            <a:ext cx="562708" cy="767862"/>
          </a:xfrm>
          <a:prstGeom prst="rect">
            <a:avLst/>
          </a:prstGeom>
        </p:spPr>
      </p:pic>
      <p:sp>
        <p:nvSpPr>
          <p:cNvPr id="7" name="Rectangle 6"/>
          <p:cNvSpPr/>
          <p:nvPr/>
        </p:nvSpPr>
        <p:spPr>
          <a:xfrm>
            <a:off x="762000" y="304800"/>
            <a:ext cx="7620000" cy="861774"/>
          </a:xfrm>
          <a:prstGeom prst="rect">
            <a:avLst/>
          </a:prstGeom>
          <a:ln cmpd="sng">
            <a:noFill/>
          </a:ln>
        </p:spPr>
        <p:txBody>
          <a:bodyPr wrap="square">
            <a:spAutoFit/>
          </a:bodyPr>
          <a:lstStyle/>
          <a:p>
            <a:pPr algn="ctr"/>
            <a:r>
              <a:rPr lang="en-US" sz="5000" b="1" dirty="0">
                <a:ln w="15875">
                  <a:solidFill>
                    <a:srgbClr val="1D6295"/>
                  </a:solidFill>
                </a:ln>
                <a:solidFill>
                  <a:srgbClr val="FFC000"/>
                </a:solidFill>
                <a:latin typeface="Baskerville Old Face" panose="02020602080505020303" pitchFamily="18" charset="0"/>
              </a:rPr>
              <a:t>EOF History</a:t>
            </a:r>
            <a:endParaRPr lang="en-US" sz="5000" dirty="0">
              <a:ln w="15875">
                <a:solidFill>
                  <a:srgbClr val="1D6295"/>
                </a:solidFill>
              </a:ln>
            </a:endParaRPr>
          </a:p>
        </p:txBody>
      </p:sp>
      <p:sp>
        <p:nvSpPr>
          <p:cNvPr id="4" name="TextBox 3"/>
          <p:cNvSpPr txBox="1"/>
          <p:nvPr/>
        </p:nvSpPr>
        <p:spPr>
          <a:xfrm>
            <a:off x="542018" y="3971336"/>
            <a:ext cx="8059964" cy="2169825"/>
          </a:xfrm>
          <a:prstGeom prst="rect">
            <a:avLst/>
          </a:prstGeom>
          <a:noFill/>
        </p:spPr>
        <p:txBody>
          <a:bodyPr wrap="square" rtlCol="0">
            <a:spAutoFit/>
          </a:bodyPr>
          <a:lstStyle/>
          <a:p>
            <a:pPr algn="ctr"/>
            <a:r>
              <a:rPr lang="en-US" sz="2400" dirty="0">
                <a:solidFill>
                  <a:schemeClr val="accent2">
                    <a:lumMod val="75000"/>
                  </a:schemeClr>
                </a:solidFill>
                <a:latin typeface="Baskerville Old Face" panose="02020602080505020303" pitchFamily="18" charset="0"/>
              </a:rPr>
              <a:t>Today, the EOF program serves low-income, first-generation students who have demonstrated commitment, motivation, and potential for success in every county of the state.</a:t>
            </a:r>
            <a:r>
              <a:rPr lang="en-US" sz="24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t/>
            </a:r>
            <a:br>
              <a:rPr lang="en-US" sz="24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br>
            <a:r>
              <a:rPr lang="en-US" sz="3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t/>
            </a:r>
            <a:br>
              <a:rPr lang="en-US" sz="3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br>
            <a:r>
              <a:rPr lang="en-US" sz="30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t>50</a:t>
            </a:r>
            <a:r>
              <a:rPr lang="en-US" sz="3000" b="1" baseline="30000"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t>th</a:t>
            </a:r>
            <a:r>
              <a:rPr lang="en-US" sz="30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t> Anniversary of EOF</a:t>
            </a:r>
            <a:br>
              <a:rPr lang="en-US" sz="30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br>
            <a:r>
              <a:rPr lang="en-US" sz="3000" b="1" dirty="0">
                <a:solidFill>
                  <a:schemeClr val="accent2">
                    <a:lumMod val="75000"/>
                  </a:schemeClr>
                </a:solidFill>
                <a:effectLst>
                  <a:outerShdw blurRad="38100" dist="38100" dir="2700000" algn="tl">
                    <a:srgbClr val="000000">
                      <a:alpha val="43137"/>
                    </a:srgbClr>
                  </a:outerShdw>
                </a:effectLst>
                <a:latin typeface="Baskerville Old Face" panose="02020602080505020303" pitchFamily="18" charset="0"/>
              </a:rPr>
              <a:t>1968 – 2018</a:t>
            </a:r>
            <a:endParaRPr lang="en-US" sz="3000" dirty="0">
              <a:solidFill>
                <a:schemeClr val="accent2">
                  <a:lumMod val="75000"/>
                </a:schemeClr>
              </a:solidFill>
            </a:endParaRPr>
          </a:p>
        </p:txBody>
      </p:sp>
    </p:spTree>
    <p:extLst>
      <p:ext uri="{BB962C8B-B14F-4D97-AF65-F5344CB8AC3E}">
        <p14:creationId xmlns:p14="http://schemas.microsoft.com/office/powerpoint/2010/main" val="1585615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1524000"/>
            <a:ext cx="8077200" cy="472440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US" sz="2800" dirty="0">
                <a:solidFill>
                  <a:schemeClr val="accent2">
                    <a:lumMod val="75000"/>
                  </a:schemeClr>
                </a:solidFill>
                <a:latin typeface="Baskerville Old Face" panose="02020602080505020303" pitchFamily="18" charset="0"/>
              </a:rPr>
              <a:t>The purpose  of the EOF Program at The College </a:t>
            </a:r>
            <a:br>
              <a:rPr lang="en-US" sz="2800" dirty="0">
                <a:solidFill>
                  <a:schemeClr val="accent2">
                    <a:lumMod val="75000"/>
                  </a:schemeClr>
                </a:solidFill>
                <a:latin typeface="Baskerville Old Face" panose="02020602080505020303" pitchFamily="18" charset="0"/>
              </a:rPr>
            </a:br>
            <a:r>
              <a:rPr lang="en-US" sz="2800" dirty="0">
                <a:solidFill>
                  <a:schemeClr val="accent2">
                    <a:lumMod val="75000"/>
                  </a:schemeClr>
                </a:solidFill>
                <a:latin typeface="Baskerville Old Face" panose="02020602080505020303" pitchFamily="18" charset="0"/>
              </a:rPr>
              <a:t>of New Jersey is to facilitate </a:t>
            </a:r>
            <a:r>
              <a:rPr lang="en-US" sz="2800" b="1" dirty="0">
                <a:solidFill>
                  <a:schemeClr val="accent2">
                    <a:lumMod val="75000"/>
                  </a:schemeClr>
                </a:solidFill>
                <a:latin typeface="Baskerville Old Face" panose="02020602080505020303" pitchFamily="18" charset="0"/>
              </a:rPr>
              <a:t>student transitions </a:t>
            </a:r>
            <a:r>
              <a:rPr lang="en-US" sz="2800" dirty="0">
                <a:solidFill>
                  <a:schemeClr val="accent2">
                    <a:lumMod val="75000"/>
                  </a:schemeClr>
                </a:solidFill>
                <a:latin typeface="Baskerville Old Face" panose="02020602080505020303" pitchFamily="18" charset="0"/>
              </a:rPr>
              <a:t/>
            </a:r>
            <a:br>
              <a:rPr lang="en-US" sz="2800" dirty="0">
                <a:solidFill>
                  <a:schemeClr val="accent2">
                    <a:lumMod val="75000"/>
                  </a:schemeClr>
                </a:solidFill>
                <a:latin typeface="Baskerville Old Face" panose="02020602080505020303" pitchFamily="18" charset="0"/>
              </a:rPr>
            </a:br>
            <a:r>
              <a:rPr lang="en-US" sz="2800" dirty="0">
                <a:solidFill>
                  <a:schemeClr val="accent2">
                    <a:lumMod val="75000"/>
                  </a:schemeClr>
                </a:solidFill>
                <a:latin typeface="Baskerville Old Face" panose="02020602080505020303" pitchFamily="18" charset="0"/>
              </a:rPr>
              <a:t>and address developmental concerns which lead to </a:t>
            </a:r>
            <a:r>
              <a:rPr lang="en-US" sz="3400" b="1" dirty="0">
                <a:solidFill>
                  <a:schemeClr val="accent2">
                    <a:lumMod val="75000"/>
                  </a:schemeClr>
                </a:solidFill>
                <a:latin typeface="Baskerville Old Face" panose="02020602080505020303" pitchFamily="18" charset="0"/>
              </a:rPr>
              <a:t>college readiness</a:t>
            </a:r>
            <a:r>
              <a:rPr lang="en-US" sz="2800" dirty="0">
                <a:solidFill>
                  <a:schemeClr val="accent2">
                    <a:lumMod val="75000"/>
                  </a:schemeClr>
                </a:solidFill>
                <a:latin typeface="Baskerville Old Face" panose="02020602080505020303" pitchFamily="18" charset="0"/>
              </a:rPr>
              <a:t>, </a:t>
            </a:r>
            <a:r>
              <a:rPr lang="en-US" sz="3400" b="1" i="1" dirty="0">
                <a:solidFill>
                  <a:schemeClr val="accent2">
                    <a:lumMod val="75000"/>
                  </a:schemeClr>
                </a:solidFill>
                <a:latin typeface="Baskerville Old Face" panose="02020602080505020303" pitchFamily="18" charset="0"/>
              </a:rPr>
              <a:t>positive adjustments</a:t>
            </a:r>
            <a:r>
              <a:rPr lang="en-US" sz="2800" i="1" dirty="0">
                <a:solidFill>
                  <a:schemeClr val="accent2">
                    <a:lumMod val="75000"/>
                  </a:schemeClr>
                </a:solidFill>
                <a:latin typeface="Baskerville Old Face" panose="02020602080505020303" pitchFamily="18" charset="0"/>
              </a:rPr>
              <a:t>,</a:t>
            </a:r>
            <a:r>
              <a:rPr lang="en-US" sz="2800" b="1" i="1" dirty="0">
                <a:solidFill>
                  <a:schemeClr val="accent2">
                    <a:lumMod val="75000"/>
                  </a:schemeClr>
                </a:solidFill>
                <a:latin typeface="Baskerville Old Face" panose="02020602080505020303" pitchFamily="18" charset="0"/>
              </a:rPr>
              <a:t> </a:t>
            </a:r>
            <a:br>
              <a:rPr lang="en-US" sz="2800" b="1" i="1" dirty="0">
                <a:solidFill>
                  <a:schemeClr val="accent2">
                    <a:lumMod val="75000"/>
                  </a:schemeClr>
                </a:solidFill>
                <a:latin typeface="Baskerville Old Face" panose="02020602080505020303" pitchFamily="18" charset="0"/>
              </a:rPr>
            </a:br>
            <a:r>
              <a:rPr lang="en-US" sz="3400" b="1" dirty="0">
                <a:solidFill>
                  <a:schemeClr val="accent2">
                    <a:lumMod val="75000"/>
                  </a:schemeClr>
                </a:solidFill>
                <a:latin typeface="Baskerville Old Face" panose="02020602080505020303" pitchFamily="18" charset="0"/>
              </a:rPr>
              <a:t>academic success</a:t>
            </a:r>
            <a:r>
              <a:rPr lang="en-US" sz="2800" dirty="0">
                <a:solidFill>
                  <a:schemeClr val="accent2">
                    <a:lumMod val="75000"/>
                  </a:schemeClr>
                </a:solidFill>
                <a:latin typeface="Baskerville Old Face" panose="02020602080505020303" pitchFamily="18" charset="0"/>
              </a:rPr>
              <a:t>,</a:t>
            </a:r>
            <a:r>
              <a:rPr lang="en-US" sz="2800" b="1" dirty="0">
                <a:solidFill>
                  <a:schemeClr val="accent2">
                    <a:lumMod val="75000"/>
                  </a:schemeClr>
                </a:solidFill>
                <a:latin typeface="Baskerville Old Face" panose="02020602080505020303" pitchFamily="18" charset="0"/>
              </a:rPr>
              <a:t> </a:t>
            </a:r>
            <a:r>
              <a:rPr lang="en-US" sz="2800" dirty="0">
                <a:solidFill>
                  <a:schemeClr val="accent2">
                    <a:lumMod val="75000"/>
                  </a:schemeClr>
                </a:solidFill>
                <a:latin typeface="Baskerville Old Face" panose="02020602080505020303" pitchFamily="18" charset="0"/>
              </a:rPr>
              <a:t>and </a:t>
            </a:r>
            <a:br>
              <a:rPr lang="en-US" sz="2800" dirty="0">
                <a:solidFill>
                  <a:schemeClr val="accent2">
                    <a:lumMod val="75000"/>
                  </a:schemeClr>
                </a:solidFill>
                <a:latin typeface="Baskerville Old Face" panose="02020602080505020303" pitchFamily="18" charset="0"/>
              </a:rPr>
            </a:br>
            <a:r>
              <a:rPr lang="en-US" sz="3800" b="1" dirty="0">
                <a:solidFill>
                  <a:srgbClr val="FFC000"/>
                </a:solidFill>
                <a:effectLst>
                  <a:outerShdw blurRad="38100" dist="38100" dir="2700000" algn="tl">
                    <a:srgbClr val="000000">
                      <a:alpha val="43137"/>
                    </a:srgbClr>
                  </a:outerShdw>
                </a:effectLst>
                <a:latin typeface="Baskerville Old Face" panose="02020602080505020303" pitchFamily="18" charset="0"/>
              </a:rPr>
              <a:t>persistence to graduation</a:t>
            </a:r>
            <a:r>
              <a:rPr lang="en-US" sz="2800" dirty="0">
                <a:solidFill>
                  <a:schemeClr val="accent2">
                    <a:lumMod val="75000"/>
                  </a:schemeClr>
                </a:solidFill>
                <a:latin typeface="Baskerville Old Face" panose="02020602080505020303" pitchFamily="18" charset="0"/>
              </a:rPr>
              <a:t>, </a:t>
            </a:r>
          </a:p>
          <a:p>
            <a:pPr algn="ctr"/>
            <a:r>
              <a:rPr lang="en-US" sz="2800" dirty="0">
                <a:solidFill>
                  <a:schemeClr val="accent2">
                    <a:lumMod val="75000"/>
                  </a:schemeClr>
                </a:solidFill>
                <a:latin typeface="Baskerville Old Face" panose="02020602080505020303" pitchFamily="18" charset="0"/>
              </a:rPr>
              <a:t>and to </a:t>
            </a:r>
            <a:r>
              <a:rPr lang="en-US" sz="2800" b="1" dirty="0">
                <a:solidFill>
                  <a:schemeClr val="accent2">
                    <a:lumMod val="75000"/>
                  </a:schemeClr>
                </a:solidFill>
                <a:latin typeface="Baskerville Old Face" panose="02020602080505020303" pitchFamily="18" charset="0"/>
              </a:rPr>
              <a:t>prepare students </a:t>
            </a:r>
            <a:r>
              <a:rPr lang="en-US" sz="2800" dirty="0">
                <a:solidFill>
                  <a:schemeClr val="accent2">
                    <a:lumMod val="75000"/>
                  </a:schemeClr>
                </a:solidFill>
                <a:latin typeface="Baskerville Old Face" panose="02020602080505020303" pitchFamily="18" charset="0"/>
              </a:rPr>
              <a:t>with the knowledge, skills, abilities, and values which are necessary to compete in both a regional and global multicultural workplace, graduate study, and other personal and civic endeavors.</a:t>
            </a:r>
          </a:p>
        </p:txBody>
      </p:sp>
      <p:sp>
        <p:nvSpPr>
          <p:cNvPr id="6" name="Rectangle 5"/>
          <p:cNvSpPr/>
          <p:nvPr/>
        </p:nvSpPr>
        <p:spPr>
          <a:xfrm>
            <a:off x="685800" y="381208"/>
            <a:ext cx="7772400" cy="1015663"/>
          </a:xfrm>
          <a:prstGeom prst="rect">
            <a:avLst/>
          </a:prstGeom>
          <a:ln cmpd="sng">
            <a:noFill/>
          </a:ln>
        </p:spPr>
        <p:txBody>
          <a:bodyPr wrap="square">
            <a:spAutoFit/>
          </a:bodyPr>
          <a:lstStyle/>
          <a:p>
            <a:pPr algn="ctr"/>
            <a:r>
              <a:rPr lang="en-US" sz="6000" b="1" dirty="0">
                <a:ln w="15875">
                  <a:solidFill>
                    <a:srgbClr val="1D6295"/>
                  </a:solidFill>
                </a:ln>
                <a:solidFill>
                  <a:srgbClr val="FFC000"/>
                </a:solidFill>
                <a:latin typeface="Baskerville Old Face" panose="02020602080505020303" pitchFamily="18" charset="0"/>
              </a:rPr>
              <a:t>TCNJ EOF Mission</a:t>
            </a:r>
            <a:endParaRPr lang="en-US" sz="6000" dirty="0">
              <a:ln w="15875">
                <a:solidFill>
                  <a:srgbClr val="1D6295"/>
                </a:solidFill>
              </a:l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246" y="254079"/>
            <a:ext cx="562708" cy="767862"/>
          </a:xfrm>
          <a:prstGeom prst="rect">
            <a:avLst/>
          </a:prstGeom>
        </p:spPr>
      </p:pic>
    </p:spTree>
    <p:extLst>
      <p:ext uri="{BB962C8B-B14F-4D97-AF65-F5344CB8AC3E}">
        <p14:creationId xmlns:p14="http://schemas.microsoft.com/office/powerpoint/2010/main" val="11464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CNJ Template 1">
  <a:themeElements>
    <a:clrScheme name="Custom 2">
      <a:dk1>
        <a:srgbClr val="000000"/>
      </a:dk1>
      <a:lt1>
        <a:srgbClr val="FFFFFF"/>
      </a:lt1>
      <a:dk2>
        <a:srgbClr val="254071"/>
      </a:dk2>
      <a:lt2>
        <a:srgbClr val="F7ECD0"/>
      </a:lt2>
      <a:accent1>
        <a:srgbClr val="234273"/>
      </a:accent1>
      <a:accent2>
        <a:srgbClr val="386796"/>
      </a:accent2>
      <a:accent3>
        <a:srgbClr val="0089B8"/>
      </a:accent3>
      <a:accent4>
        <a:srgbClr val="B6922B"/>
      </a:accent4>
      <a:accent5>
        <a:srgbClr val="E1CC8B"/>
      </a:accent5>
      <a:accent6>
        <a:srgbClr val="B3B3B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28027</TotalTime>
  <Words>2791</Words>
  <Application>Microsoft Office PowerPoint</Application>
  <PresentationFormat>On-screen Show (4:3)</PresentationFormat>
  <Paragraphs>347</Paragraphs>
  <Slides>22</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Wingdings</vt:lpstr>
      <vt:lpstr>Baskerville Old Face</vt:lpstr>
      <vt:lpstr>Times New Roman</vt:lpstr>
      <vt:lpstr>Century Schoolbook</vt:lpstr>
      <vt:lpstr>Helvetica Neue Light</vt:lpstr>
      <vt:lpstr>Garamond</vt:lpstr>
      <vt:lpstr>Cambria</vt:lpstr>
      <vt:lpstr>Arial</vt:lpstr>
      <vt:lpstr>Calibri</vt:lpstr>
      <vt:lpstr>Century Gothic</vt:lpstr>
      <vt:lpstr>TCNJ Template 1</vt:lpstr>
      <vt:lpstr>Educational Opportunity Fund</vt:lpstr>
      <vt:lpstr>Student Success &amp; Retention</vt:lpstr>
      <vt:lpstr>PowerPoint Presentation</vt:lpstr>
      <vt:lpstr>EOF  The TCNJ Promise</vt:lpstr>
      <vt:lpstr>PowerPoint Presentation</vt:lpstr>
      <vt:lpstr>PowerPoint Presentation</vt:lpstr>
      <vt:lpstr>PowerPoint Presentation</vt:lpstr>
      <vt:lpstr>EOF set the pace for many initiatives which today are widely incorporated into college life:</vt:lpstr>
      <vt:lpstr>PowerPoint Presentation</vt:lpstr>
      <vt:lpstr>PowerPoint Presentation</vt:lpstr>
      <vt:lpstr>PowerPoint Presentation</vt:lpstr>
      <vt:lpstr>TCNJ Promise &amp; Incentive Awards</vt:lpstr>
      <vt:lpstr>PowerPoint Presentation</vt:lpstr>
      <vt:lpstr>PowerPoint Presentation</vt:lpstr>
      <vt:lpstr>PowerPoint Presentation</vt:lpstr>
      <vt:lpstr>PowerPoint Presentation</vt:lpstr>
      <vt:lpstr>PowerPoint Presentation</vt:lpstr>
      <vt:lpstr>PowerPoint Presentation</vt:lpstr>
      <vt:lpstr>MAKING CONNECTIONS TCNJ EOF ALUMNI</vt:lpstr>
      <vt:lpstr>PowerPoint Presentation</vt:lpstr>
      <vt:lpstr>Be EOF Strong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EOF Achievement Awards</dc:title>
  <dc:creator>Mark Sapara</dc:creator>
  <cp:lastModifiedBy>The College of New Jersey</cp:lastModifiedBy>
  <cp:revision>118</cp:revision>
  <cp:lastPrinted>2020-02-05T16:46:01Z</cp:lastPrinted>
  <dcterms:modified xsi:type="dcterms:W3CDTF">2022-03-31T15:53:20Z</dcterms:modified>
</cp:coreProperties>
</file>